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94" r:id="rId3"/>
    <p:sldId id="296" r:id="rId4"/>
    <p:sldId id="297" r:id="rId5"/>
    <p:sldId id="298" r:id="rId6"/>
    <p:sldId id="295" r:id="rId7"/>
    <p:sldId id="299" r:id="rId8"/>
    <p:sldId id="300" r:id="rId9"/>
    <p:sldId id="292" r:id="rId10"/>
    <p:sldId id="293" r:id="rId11"/>
    <p:sldId id="303" r:id="rId12"/>
    <p:sldId id="304" r:id="rId13"/>
    <p:sldId id="356" r:id="rId14"/>
    <p:sldId id="332" r:id="rId15"/>
    <p:sldId id="302" r:id="rId16"/>
    <p:sldId id="301" r:id="rId17"/>
    <p:sldId id="312" r:id="rId18"/>
    <p:sldId id="371" r:id="rId19"/>
    <p:sldId id="367" r:id="rId20"/>
    <p:sldId id="357" r:id="rId21"/>
    <p:sldId id="313" r:id="rId22"/>
    <p:sldId id="314" r:id="rId23"/>
    <p:sldId id="369" r:id="rId24"/>
    <p:sldId id="315" r:id="rId25"/>
    <p:sldId id="316" r:id="rId26"/>
    <p:sldId id="317" r:id="rId27"/>
    <p:sldId id="372" r:id="rId28"/>
    <p:sldId id="318" r:id="rId29"/>
    <p:sldId id="319" r:id="rId30"/>
    <p:sldId id="320" r:id="rId31"/>
    <p:sldId id="322" r:id="rId32"/>
    <p:sldId id="323" r:id="rId33"/>
    <p:sldId id="324" r:id="rId34"/>
    <p:sldId id="373" r:id="rId35"/>
    <p:sldId id="325" r:id="rId36"/>
    <p:sldId id="326" r:id="rId37"/>
    <p:sldId id="380" r:id="rId38"/>
    <p:sldId id="359" r:id="rId39"/>
    <p:sldId id="374" r:id="rId40"/>
    <p:sldId id="327" r:id="rId41"/>
    <p:sldId id="362" r:id="rId42"/>
    <p:sldId id="328" r:id="rId43"/>
    <p:sldId id="329" r:id="rId44"/>
    <p:sldId id="375" r:id="rId45"/>
    <p:sldId id="360" r:id="rId46"/>
    <p:sldId id="368" r:id="rId47"/>
    <p:sldId id="355" r:id="rId48"/>
    <p:sldId id="331" r:id="rId49"/>
    <p:sldId id="335" r:id="rId50"/>
    <p:sldId id="376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79" r:id="rId60"/>
    <p:sldId id="346" r:id="rId61"/>
    <p:sldId id="377" r:id="rId62"/>
    <p:sldId id="349" r:id="rId63"/>
    <p:sldId id="354" r:id="rId64"/>
    <p:sldId id="353" r:id="rId65"/>
    <p:sldId id="361" r:id="rId66"/>
    <p:sldId id="378" r:id="rId67"/>
    <p:sldId id="364" r:id="rId68"/>
    <p:sldId id="366" r:id="rId69"/>
    <p:sldId id="365" r:id="rId70"/>
    <p:sldId id="34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/>
    <p:restoredTop sz="96405"/>
  </p:normalViewPr>
  <p:slideViewPr>
    <p:cSldViewPr snapToGrid="0" snapToObjects="1">
      <p:cViewPr varScale="1">
        <p:scale>
          <a:sx n="86" d="100"/>
          <a:sy n="86" d="100"/>
        </p:scale>
        <p:origin x="51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91A9C-3E2B-E542-88A2-D0F9DF94F9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8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941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FE1B-D4E2-7443-ABED-C0E6D18E985E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2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MW, 23 Aug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3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0000004A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74 bytes or 1 byte?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Sec06 Week2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7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Stoped</a:t>
            </a:r>
            <a:r>
              <a:rPr lang="en-US" dirty="0"/>
              <a:t> here sec 02 17/1/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Stoped</a:t>
            </a:r>
            <a:r>
              <a:rPr lang="en-US" dirty="0"/>
              <a:t> here sec 02 17/1/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48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8</a:t>
            </a:r>
            <a:r>
              <a:rPr lang="en-US" baseline="30000" dirty="0"/>
              <a:t>th</a:t>
            </a:r>
            <a:r>
              <a:rPr lang="en-US" dirty="0"/>
              <a:t>, Thursday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117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5486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76400"/>
            <a:ext cx="5486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477000"/>
            <a:ext cx="38608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477000"/>
            <a:ext cx="2844800" cy="228600"/>
          </a:xfrm>
        </p:spPr>
        <p:txBody>
          <a:bodyPr/>
          <a:lstStyle>
            <a:lvl1pPr>
              <a:defRPr/>
            </a:lvl1pPr>
          </a:lstStyle>
          <a:p>
            <a:fld id="{13C900F7-59C9-A941-B498-50A342FA53C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79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Garamond" panose="02020404030301010803" pitchFamily="18" charset="0"/>
              </a:defRPr>
            </a:lvl1pPr>
            <a:lvl2pPr>
              <a:defRPr sz="25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tiff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mirvin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70.png"/><Relationship Id="rId4" Type="http://schemas.openxmlformats.org/officeDocument/2006/relationships/image" Target="../media/image35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CSE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Chapter 1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1B13-8298-3B4C-8AA9-089CEE8A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Virtual Machine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48A4C-3740-E940-958B-6ABAD755C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Abstraction that hides all the low level complexities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F3143-911E-634B-86F3-9AF18525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5B2D6-7F23-4C46-905D-BCEB1089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9A8A3-02A5-B245-BCCA-731BE2CC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D943226-E8AF-FA45-B57E-4B0F2010BDE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Specific Machine Levels</a:t>
            </a:r>
            <a:endParaRPr lang="en-US" altLang="en-US" sz="4000" i="1" dirty="0"/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7239000" y="4724400"/>
            <a:ext cx="2971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2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85" y="2182067"/>
            <a:ext cx="3368012" cy="3587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540" y="1852242"/>
            <a:ext cx="68162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/>
              <a:t>Virtual Machine Concept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Explain </a:t>
            </a:r>
            <a:r>
              <a:rPr lang="en-US" u="sng" dirty="0"/>
              <a:t>how a computer’s </a:t>
            </a:r>
            <a:r>
              <a:rPr lang="en-US" b="1" u="sng" dirty="0"/>
              <a:t>hardware</a:t>
            </a:r>
            <a:r>
              <a:rPr lang="en-US" u="sng" dirty="0"/>
              <a:t> and </a:t>
            </a:r>
            <a:r>
              <a:rPr lang="en-US" b="1" u="sng" dirty="0"/>
              <a:t>software</a:t>
            </a:r>
            <a:r>
              <a:rPr lang="en-US" u="sng" dirty="0"/>
              <a:t> are related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The main thing a computer does is </a:t>
            </a:r>
            <a:r>
              <a:rPr lang="en-US" b="1" u="sng" dirty="0"/>
              <a:t>executing programs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 computer execute programs written in its </a:t>
            </a:r>
            <a:r>
              <a:rPr lang="en-US" b="1" dirty="0"/>
              <a:t>native machine language (ML).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difficult to write programs in ML</a:t>
            </a:r>
          </a:p>
          <a:p>
            <a:pPr marL="1657350" lvl="3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What to do?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programs could be written in another language (Interpretation vs. Translation)</a:t>
            </a:r>
          </a:p>
          <a:p>
            <a:pPr marL="1200150" lvl="2" indent="-285750">
              <a:lnSpc>
                <a:spcPct val="150000"/>
              </a:lnSpc>
              <a:buFont typeface="Courier New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0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9A416-DDB7-5B42-8045-9654746CA4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Specific Machine Levels: </a:t>
            </a:r>
            <a:r>
              <a:rPr lang="en-US" altLang="en-US" sz="4000" dirty="0">
                <a:solidFill>
                  <a:schemeClr val="accent3"/>
                </a:solidFill>
              </a:rPr>
              <a:t>High-Level Language</a:t>
            </a:r>
          </a:p>
        </p:txBody>
      </p:sp>
      <p:sp>
        <p:nvSpPr>
          <p:cNvPr id="1536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18449" y="1856050"/>
            <a:ext cx="6477000" cy="27432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Level 5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Application-oriented languages</a:t>
            </a:r>
          </a:p>
          <a:p>
            <a:pPr lvl="1" eaLnBrk="1" hangingPunct="1"/>
            <a:r>
              <a:rPr lang="en-US" altLang="en-US" sz="2400" b="1" dirty="0"/>
              <a:t>C++, </a:t>
            </a:r>
            <a:r>
              <a:rPr lang="en-US" altLang="en-US" sz="2400" dirty="0"/>
              <a:t>Java, Visual Basic . . .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Programs </a:t>
            </a:r>
            <a:r>
              <a:rPr lang="en-US" altLang="en-US" b="1" u="sng" dirty="0"/>
              <a:t>compile into assembly language </a:t>
            </a:r>
            <a:r>
              <a:rPr lang="en-US" altLang="en-US" dirty="0"/>
              <a:t>(Level 4)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0" y="2032417"/>
            <a:ext cx="3505200" cy="373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95449" y="2342599"/>
            <a:ext cx="3505200" cy="59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6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9A416-DDB7-5B42-8045-9654746CA4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Specific Machine Levels: </a:t>
            </a:r>
            <a:r>
              <a:rPr lang="en-US" altLang="en-US" sz="4000" dirty="0">
                <a:solidFill>
                  <a:schemeClr val="accent3"/>
                </a:solidFill>
              </a:rPr>
              <a:t>High-Level Language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90776" y="2039763"/>
            <a:ext cx="3550169" cy="3733800"/>
            <a:chOff x="7650480" y="2032417"/>
            <a:chExt cx="3550169" cy="3733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0480" y="2032417"/>
              <a:ext cx="3505200" cy="37338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95449" y="2342599"/>
              <a:ext cx="3505200" cy="5936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4459" y="1737360"/>
            <a:ext cx="8032005" cy="4503611"/>
            <a:chOff x="1027113" y="204788"/>
            <a:chExt cx="6897688" cy="6408739"/>
          </a:xfrm>
        </p:grpSpPr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3484390" y="204788"/>
              <a:ext cx="3743325" cy="1182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571500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lvl="3">
                <a:defRPr/>
              </a:pPr>
              <a:r>
                <a:rPr lang="en-US" altLang="x-none" sz="1200" dirty="0"/>
                <a:t>void main()</a:t>
              </a:r>
            </a:p>
            <a:p>
              <a:pPr lvl="3">
                <a:defRPr/>
              </a:pPr>
              <a:r>
                <a:rPr lang="en-US" altLang="x-none" sz="1200" dirty="0"/>
                <a:t>	{</a:t>
              </a:r>
            </a:p>
            <a:p>
              <a:pPr lvl="4">
                <a:defRPr/>
              </a:pPr>
              <a:r>
                <a:rPr lang="en-US" altLang="x-none" sz="1200" dirty="0"/>
                <a:t>C = ( Y + 4 ) * 3 ;</a:t>
              </a:r>
            </a:p>
            <a:p>
              <a:pPr lvl="3">
                <a:defRPr/>
              </a:pPr>
              <a:r>
                <a:rPr lang="en-US" altLang="x-none" sz="1200" dirty="0"/>
                <a:t>	}</a:t>
              </a:r>
            </a:p>
          </p:txBody>
        </p: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1027113" y="366713"/>
              <a:ext cx="6897688" cy="6246814"/>
              <a:chOff x="647" y="231"/>
              <a:chExt cx="4345" cy="3935"/>
            </a:xfrm>
          </p:grpSpPr>
          <p:sp>
            <p:nvSpPr>
              <p:cNvPr id="24" name="Text Box 13"/>
              <p:cNvSpPr txBox="1">
                <a:spLocks noChangeArrowheads="1"/>
              </p:cNvSpPr>
              <p:nvPr/>
            </p:nvSpPr>
            <p:spPr bwMode="auto">
              <a:xfrm>
                <a:off x="2195" y="1403"/>
                <a:ext cx="2797" cy="9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571500"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, Y</a:t>
                </a:r>
              </a:p>
              <a:p>
                <a:pPr lvl="4">
                  <a:defRPr/>
                </a:pPr>
                <a:r>
                  <a:rPr lang="en-US" altLang="x-none" sz="1200" b="0" dirty="0"/>
                  <a:t>add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, 4</a:t>
                </a:r>
              </a:p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ebx</a:t>
                </a:r>
                <a:r>
                  <a:rPr lang="en-US" altLang="x-none" sz="1200" b="0" dirty="0"/>
                  <a:t>, 3</a:t>
                </a:r>
              </a:p>
              <a:p>
                <a:pPr lvl="4">
                  <a:defRPr/>
                </a:pPr>
                <a:r>
                  <a:rPr lang="en-US" altLang="x-none" sz="1200" b="0" dirty="0" err="1"/>
                  <a:t>imul</a:t>
                </a:r>
                <a:r>
                  <a:rPr lang="en-US" altLang="x-none" sz="1200" b="0" dirty="0"/>
                  <a:t> </a:t>
                </a:r>
                <a:r>
                  <a:rPr lang="en-US" altLang="x-none" sz="1200" b="0" dirty="0" err="1"/>
                  <a:t>ebx</a:t>
                </a:r>
                <a:endParaRPr lang="en-US" altLang="x-none" sz="1200" b="0" dirty="0"/>
              </a:p>
              <a:p>
                <a:pPr lvl="4">
                  <a:defRPr/>
                </a:pPr>
                <a:r>
                  <a:rPr lang="en-US" altLang="x-none" sz="1200" b="0" dirty="0" err="1"/>
                  <a:t>mov</a:t>
                </a:r>
                <a:r>
                  <a:rPr lang="en-US" altLang="x-none" sz="1200" b="0" dirty="0"/>
                  <a:t> C, </a:t>
                </a:r>
                <a:r>
                  <a:rPr lang="en-US" altLang="x-none" sz="1200" b="0" dirty="0" err="1"/>
                  <a:t>eax</a:t>
                </a:r>
                <a:r>
                  <a:rPr lang="en-US" altLang="x-none" sz="1200" b="0" dirty="0"/>
                  <a:t>	</a:t>
                </a:r>
              </a:p>
            </p:txBody>
          </p:sp>
          <p:sp>
            <p:nvSpPr>
              <p:cNvPr id="25" name="Text Box 14"/>
              <p:cNvSpPr txBox="1">
                <a:spLocks noChangeArrowheads="1"/>
              </p:cNvSpPr>
              <p:nvPr/>
            </p:nvSpPr>
            <p:spPr bwMode="auto">
              <a:xfrm>
                <a:off x="2724" y="3328"/>
                <a:ext cx="1829" cy="8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571500"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286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00000000100011100001100000100001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10001100011000100000000000000000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10001100111100100000000000000100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10101100111100100000000000000000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x-none" sz="1200" dirty="0"/>
                  <a:t>00000011111000000000000000001000</a:t>
                </a:r>
              </a:p>
            </p:txBody>
          </p:sp>
          <p:grpSp>
            <p:nvGrpSpPr>
              <p:cNvPr id="26" name="Group 35"/>
              <p:cNvGrpSpPr>
                <a:grpSpLocks/>
              </p:cNvGrpSpPr>
              <p:nvPr/>
            </p:nvGrpSpPr>
            <p:grpSpPr bwMode="auto">
              <a:xfrm>
                <a:off x="3066" y="771"/>
                <a:ext cx="661" cy="685"/>
                <a:chOff x="3066" y="771"/>
                <a:chExt cx="661" cy="685"/>
              </a:xfrm>
            </p:grpSpPr>
            <p:sp>
              <p:nvSpPr>
                <p:cNvPr id="34" name="Oval 16" descr="Blue tissue paper"/>
                <p:cNvSpPr>
                  <a:spLocks noChangeArrowheads="1"/>
                </p:cNvSpPr>
                <p:nvPr/>
              </p:nvSpPr>
              <p:spPr bwMode="auto">
                <a:xfrm>
                  <a:off x="3066" y="944"/>
                  <a:ext cx="661" cy="349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x-none" sz="1200" dirty="0"/>
                    <a:t>C Compiler</a:t>
                  </a:r>
                </a:p>
              </p:txBody>
            </p:sp>
            <p:sp>
              <p:nvSpPr>
                <p:cNvPr id="3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380" y="771"/>
                  <a:ext cx="0" cy="1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3395" y="1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</p:grpSp>
          <p:grpSp>
            <p:nvGrpSpPr>
              <p:cNvPr id="27" name="Group 36"/>
              <p:cNvGrpSpPr>
                <a:grpSpLocks/>
              </p:cNvGrpSpPr>
              <p:nvPr/>
            </p:nvGrpSpPr>
            <p:grpSpPr bwMode="auto">
              <a:xfrm>
                <a:off x="3089" y="2289"/>
                <a:ext cx="640" cy="682"/>
                <a:chOff x="3089" y="2289"/>
                <a:chExt cx="640" cy="682"/>
              </a:xfrm>
            </p:grpSpPr>
            <p:sp>
              <p:nvSpPr>
                <p:cNvPr id="31" name="Oval 25" descr="Blue tissue paper"/>
                <p:cNvSpPr>
                  <a:spLocks noChangeArrowheads="1"/>
                </p:cNvSpPr>
                <p:nvPr/>
              </p:nvSpPr>
              <p:spPr bwMode="auto">
                <a:xfrm>
                  <a:off x="3089" y="2418"/>
                  <a:ext cx="640" cy="349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x-none" sz="1200"/>
                    <a:t>Assembler</a:t>
                  </a:r>
                </a:p>
              </p:txBody>
            </p:sp>
            <p:sp>
              <p:nvSpPr>
                <p:cNvPr id="32" name="Line 26"/>
                <p:cNvSpPr>
                  <a:spLocks noChangeShapeType="1"/>
                </p:cNvSpPr>
                <p:nvPr/>
              </p:nvSpPr>
              <p:spPr bwMode="auto">
                <a:xfrm>
                  <a:off x="3417" y="2289"/>
                  <a:ext cx="0" cy="1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33" name="Line 27"/>
                <p:cNvSpPr>
                  <a:spLocks noChangeShapeType="1"/>
                </p:cNvSpPr>
                <p:nvPr/>
              </p:nvSpPr>
              <p:spPr bwMode="auto">
                <a:xfrm>
                  <a:off x="3415" y="2781"/>
                  <a:ext cx="0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endParaRPr lang="en-US" sz="1200"/>
                </a:p>
              </p:txBody>
            </p:sp>
          </p:grpSp>
          <p:sp>
            <p:nvSpPr>
              <p:cNvPr id="28" name="Text Box 28"/>
              <p:cNvSpPr txBox="1">
                <a:spLocks noChangeArrowheads="1"/>
              </p:cNvSpPr>
              <p:nvPr/>
            </p:nvSpPr>
            <p:spPr bwMode="auto">
              <a:xfrm>
                <a:off x="702" y="231"/>
                <a:ext cx="1146" cy="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x-none" sz="1400" i="1" dirty="0">
                    <a:solidFill>
                      <a:srgbClr val="0000CC"/>
                    </a:solidFill>
                  </a:rPr>
                  <a:t>High-level language program (in C)</a:t>
                </a:r>
              </a:p>
            </p:txBody>
          </p:sp>
          <p:sp>
            <p:nvSpPr>
              <p:cNvPr id="29" name="Text Box 33"/>
              <p:cNvSpPr txBox="1">
                <a:spLocks noChangeArrowheads="1"/>
              </p:cNvSpPr>
              <p:nvPr/>
            </p:nvSpPr>
            <p:spPr bwMode="auto">
              <a:xfrm>
                <a:off x="647" y="1596"/>
                <a:ext cx="148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x-none" sz="1500" i="1" dirty="0">
                    <a:solidFill>
                      <a:srgbClr val="0000CC"/>
                    </a:solidFill>
                  </a:rPr>
                  <a:t>Assembly language program </a:t>
                </a:r>
              </a:p>
            </p:txBody>
          </p:sp>
          <p:sp>
            <p:nvSpPr>
              <p:cNvPr id="30" name="Text Box 34"/>
              <p:cNvSpPr txBox="1">
                <a:spLocks noChangeArrowheads="1"/>
              </p:cNvSpPr>
              <p:nvPr/>
            </p:nvSpPr>
            <p:spPr bwMode="auto">
              <a:xfrm>
                <a:off x="674" y="3540"/>
                <a:ext cx="981" cy="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x-none" sz="1500" i="1" dirty="0">
                    <a:solidFill>
                      <a:srgbClr val="0000CC"/>
                    </a:solidFill>
                  </a:rPr>
                  <a:t>Binary machine language program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5660337" y="4932721"/>
            <a:ext cx="559640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Linker</a:t>
            </a:r>
          </a:p>
        </p:txBody>
      </p:sp>
      <p:sp>
        <p:nvSpPr>
          <p:cNvPr id="37" name="Line 26"/>
          <p:cNvSpPr>
            <a:spLocks noChangeShapeType="1"/>
          </p:cNvSpPr>
          <p:nvPr/>
        </p:nvSpPr>
        <p:spPr bwMode="auto">
          <a:xfrm>
            <a:off x="5932488" y="5183838"/>
            <a:ext cx="0" cy="1706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5143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CB5470-2405-8141-86A9-42BF33D947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5000" dirty="0"/>
              <a:t>What's Next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10058400" cy="433021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- Virtual Machine Concept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Virtual Machines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Specific Machine Levels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Translating Languages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/>
              <a:t>- Data Representation</a:t>
            </a:r>
          </a:p>
          <a:p>
            <a:r>
              <a:rPr lang="en-US" altLang="en-US" sz="2400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95828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2029-118E-094A-A1D0-366661DC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279C3-495F-FB45-A4C6-0B3341503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math!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3424-4386-8544-8D68-C1B0EC68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3EA28-9130-274E-9D1C-5E7B950F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F14C-A8EF-4B4B-8F0C-1C221242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4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0D9B-D416-8D4B-B35F-DA04F25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600" dirty="0"/>
              <a:t>Data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C9145-F3FC-0044-8FF7-CE4DE873A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Binary Numbers</a:t>
            </a:r>
          </a:p>
          <a:p>
            <a:pPr lvl="1">
              <a:defRPr/>
            </a:pPr>
            <a:r>
              <a:rPr lang="en-US" altLang="en-US" dirty="0"/>
              <a:t>Translating between binary and decimal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C00000"/>
                </a:solidFill>
              </a:rPr>
              <a:t> Binary Addition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dirty="0"/>
              <a:t> Integer Storage Sizes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FFC000"/>
                </a:solidFill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Hexadecimal Integers</a:t>
            </a:r>
          </a:p>
          <a:p>
            <a:pPr lvl="1">
              <a:defRPr/>
            </a:pPr>
            <a:r>
              <a:rPr lang="en-US" altLang="en-US" dirty="0"/>
              <a:t>Translating between decimal and hexadecimal</a:t>
            </a:r>
          </a:p>
          <a:p>
            <a:pPr lvl="1">
              <a:defRPr/>
            </a:pPr>
            <a:r>
              <a:rPr lang="en-US" altLang="en-US" dirty="0"/>
              <a:t>Hexadecimal subtraction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Signed Integers</a:t>
            </a:r>
          </a:p>
          <a:p>
            <a:pPr lvl="1">
              <a:defRPr/>
            </a:pPr>
            <a:r>
              <a:rPr lang="en-US" altLang="en-US" dirty="0"/>
              <a:t>Binary subtraction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92D05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Character Storage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2769-EA6C-BA40-9535-70E7BD83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D540B-3DB1-B14D-89C3-496A4559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18E0A-9011-9147-A31E-0C6B1EA0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8ECC76A-5D46-8047-B63B-ADF85C8D6CF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rgbClr val="FF0000"/>
                </a:solidFill>
              </a:rPr>
              <a:t>Numbering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56" y="3536457"/>
            <a:ext cx="5769026" cy="220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9456" y="1777533"/>
            <a:ext cx="10768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dirty="0"/>
              <a:t>Assembly language deals with </a:t>
            </a:r>
            <a:r>
              <a:rPr lang="en-US" b="1" dirty="0">
                <a:solidFill>
                  <a:srgbClr val="FF0000"/>
                </a:solidFill>
              </a:rPr>
              <a:t>Data at the physical level</a:t>
            </a:r>
          </a:p>
          <a:p>
            <a:pPr marL="742950" lvl="1" indent="-285750">
              <a:lnSpc>
                <a:spcPct val="150000"/>
              </a:lnSpc>
              <a:buClr>
                <a:schemeClr val="accent3"/>
              </a:buClr>
              <a:buFont typeface="Courier New" charset="0"/>
              <a:buChar char="o"/>
            </a:pPr>
            <a:r>
              <a:rPr lang="en-US" dirty="0"/>
              <a:t>so you need to examine </a:t>
            </a:r>
            <a:r>
              <a:rPr lang="en-US" b="1" u="sng" dirty="0"/>
              <a:t>registers</a:t>
            </a:r>
            <a:r>
              <a:rPr lang="en-US" dirty="0"/>
              <a:t> and </a:t>
            </a:r>
            <a:r>
              <a:rPr lang="en-US" b="1" u="sng" dirty="0"/>
              <a:t>memory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b="1" u="sng" dirty="0"/>
              <a:t>Binary</a:t>
            </a:r>
            <a:r>
              <a:rPr lang="en-US" dirty="0"/>
              <a:t> and </a:t>
            </a:r>
            <a:r>
              <a:rPr lang="en-US" b="1" u="sng" dirty="0"/>
              <a:t>hexadecimal</a:t>
            </a:r>
            <a:r>
              <a:rPr lang="en-US" dirty="0"/>
              <a:t> numbers are commonly used to describe those contents (other systems used as well)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Need to learn how to translate from one format to another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4803" y="5869652"/>
            <a:ext cx="57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Base: </a:t>
            </a:r>
            <a:r>
              <a:rPr lang="en-US" dirty="0"/>
              <a:t>maximum number of </a:t>
            </a:r>
            <a:r>
              <a:rPr lang="en-US" b="1" u="sng" dirty="0"/>
              <a:t>symbols</a:t>
            </a:r>
            <a:r>
              <a:rPr lang="en-US" dirty="0"/>
              <a:t> assigned to every digit</a:t>
            </a:r>
          </a:p>
        </p:txBody>
      </p:sp>
    </p:spTree>
    <p:extLst>
      <p:ext uri="{BB962C8B-B14F-4D97-AF65-F5344CB8AC3E}">
        <p14:creationId xmlns:p14="http://schemas.microsoft.com/office/powerpoint/2010/main" val="417772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919D6-E73F-D444-B3BD-51CD07EE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7490-D01C-EC4F-A203-C8E8B55F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E2D0B-543C-B84D-A798-C3AD1CEF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81DAB54-4A6A-B94B-9046-F1B7653234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  <a:endParaRPr lang="en-US" altLang="en-US" sz="4000" dirty="0">
              <a:solidFill>
                <a:schemeClr val="accent3"/>
              </a:solidFill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2540" y="1953964"/>
            <a:ext cx="9111324" cy="4260856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Binary integers </a:t>
            </a:r>
            <a:r>
              <a:rPr lang="en-US" sz="2800" dirty="0"/>
              <a:t>can be </a:t>
            </a:r>
            <a:r>
              <a:rPr lang="en-US" sz="2800" b="1" dirty="0">
                <a:solidFill>
                  <a:srgbClr val="C00000"/>
                </a:solidFill>
              </a:rPr>
              <a:t>signed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unsigned</a:t>
            </a:r>
            <a:r>
              <a:rPr lang="en-US" sz="2800" dirty="0"/>
              <a:t>. </a:t>
            </a:r>
          </a:p>
          <a:p>
            <a:pPr lvl="1">
              <a:lnSpc>
                <a:spcPct val="14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A signed </a:t>
            </a:r>
            <a:r>
              <a:rPr lang="en-US" sz="2800" dirty="0">
                <a:solidFill>
                  <a:schemeClr val="tx1"/>
                </a:solidFill>
              </a:rPr>
              <a:t>integer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is </a:t>
            </a:r>
            <a:r>
              <a:rPr lang="en-US" sz="2800" b="1" dirty="0"/>
              <a:t>positive</a:t>
            </a:r>
            <a:r>
              <a:rPr lang="en-US" sz="2800" dirty="0"/>
              <a:t> or </a:t>
            </a:r>
            <a:r>
              <a:rPr lang="en-US" sz="2800" b="1" dirty="0"/>
              <a:t>negative</a:t>
            </a:r>
            <a:r>
              <a:rPr lang="en-US" sz="2800" dirty="0"/>
              <a:t>. </a:t>
            </a:r>
          </a:p>
          <a:p>
            <a:pPr lvl="1">
              <a:lnSpc>
                <a:spcPct val="14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An unsigned </a:t>
            </a:r>
            <a:r>
              <a:rPr lang="en-US" sz="2800" dirty="0">
                <a:solidFill>
                  <a:schemeClr val="tx1"/>
                </a:solidFill>
              </a:rPr>
              <a:t>integer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/>
              <a:t>is by default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800" b="1" dirty="0"/>
              <a:t> Zero</a:t>
            </a:r>
            <a:r>
              <a:rPr lang="en-US" sz="2800" dirty="0"/>
              <a:t> is considered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1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3C22-93CF-C945-9CDA-D43D943E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D02A-1B37-7D4A-A9F4-51715AB78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Assembly Language</a:t>
            </a:r>
          </a:p>
          <a:p>
            <a:pPr lvl="1"/>
            <a:r>
              <a:rPr lang="en-US" dirty="0"/>
              <a:t>Some concerns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Virtual Machine Concepts</a:t>
            </a:r>
          </a:p>
          <a:p>
            <a:pPr lvl="1"/>
            <a:r>
              <a:rPr lang="en-US" dirty="0"/>
              <a:t>Virtual Machines</a:t>
            </a:r>
          </a:p>
          <a:p>
            <a:pPr lvl="1"/>
            <a:r>
              <a:rPr lang="en-US" dirty="0"/>
              <a:t>Machine Levels</a:t>
            </a:r>
          </a:p>
          <a:p>
            <a:pPr lvl="1"/>
            <a:r>
              <a:rPr lang="en-US" dirty="0"/>
              <a:t>Translating Language</a:t>
            </a:r>
          </a:p>
          <a:p>
            <a:r>
              <a:rPr lang="en-US" dirty="0"/>
              <a:t>Data Representation</a:t>
            </a:r>
          </a:p>
          <a:p>
            <a:r>
              <a:rPr lang="en-US" dirty="0"/>
              <a:t>Boolean Operations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18E7D-4B5F-5E44-B47C-4C4DB4AD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CACAC-5279-AA40-B656-070949B8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05CFB-0678-2049-BC7D-FBF1A05B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8ECC76A-5D46-8047-B63B-ADF85C8D6CF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20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9089" y="1989944"/>
            <a:ext cx="5029200" cy="33528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Digits are 1 and 0</a:t>
            </a:r>
          </a:p>
          <a:p>
            <a:pPr lvl="1" eaLnBrk="1" hangingPunct="1">
              <a:defRPr/>
            </a:pPr>
            <a:r>
              <a:rPr lang="en-US" altLang="en-US" dirty="0"/>
              <a:t>1 = true</a:t>
            </a:r>
          </a:p>
          <a:p>
            <a:pPr lvl="1" eaLnBrk="1" hangingPunct="1">
              <a:defRPr/>
            </a:pPr>
            <a:r>
              <a:rPr lang="en-US" altLang="en-US" dirty="0"/>
              <a:t>0 = false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MSB</a:t>
            </a:r>
            <a:r>
              <a:rPr lang="en-US" altLang="en-US" dirty="0"/>
              <a:t> – most significant bit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LSB</a:t>
            </a:r>
            <a:r>
              <a:rPr lang="en-US" altLang="en-US" dirty="0"/>
              <a:t> – least significant bit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Bit numbering:</a:t>
            </a:r>
          </a:p>
        </p:txBody>
      </p:sp>
      <p:graphicFrame>
        <p:nvGraphicFramePr>
          <p:cNvPr id="297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645745"/>
              </p:ext>
            </p:extLst>
          </p:nvPr>
        </p:nvGraphicFramePr>
        <p:xfrm>
          <a:off x="6146173" y="3429000"/>
          <a:ext cx="4830849" cy="139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1929384" imgH="556260" progId="Visio.Drawing.6">
                  <p:embed/>
                </p:oleObj>
              </mc:Choice>
              <mc:Fallback>
                <p:oleObj name="VISIO" r:id="rId3" imgW="1929384" imgH="556260" progId="Visio.Drawing.6">
                  <p:embed/>
                  <p:pic>
                    <p:nvPicPr>
                      <p:cNvPr id="297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173" y="3429000"/>
                        <a:ext cx="4830849" cy="13946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18289" y="3973693"/>
            <a:ext cx="279074" cy="30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35686" y="3914959"/>
            <a:ext cx="279074" cy="305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81DAB54-4A6A-B94B-9046-F1B7653234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Numbers </a:t>
            </a:r>
            <a:r>
              <a:rPr lang="en-US" altLang="en-US" sz="4000" b="1" dirty="0">
                <a:solidFill>
                  <a:srgbClr val="C00000"/>
                </a:solidFill>
              </a:rPr>
              <a:t>(Integers)</a:t>
            </a:r>
            <a:endParaRPr lang="en-US" altLang="en-US" sz="4000" dirty="0">
              <a:solidFill>
                <a:schemeClr val="accent3"/>
              </a:solidFill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2540" y="1953965"/>
            <a:ext cx="5257800" cy="838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digit (bit) is either 1 or 0</a:t>
            </a:r>
          </a:p>
          <a:p>
            <a:pPr>
              <a:buFont typeface="Arial" charset="0"/>
              <a:buChar char="•"/>
              <a:defRPr/>
            </a:pPr>
            <a:r>
              <a:rPr lang="en-US" altLang="en-US" dirty="0"/>
              <a:t> Each bit represents </a:t>
            </a:r>
            <a:r>
              <a:rPr lang="en-US" altLang="en-US" b="1" dirty="0">
                <a:solidFill>
                  <a:schemeClr val="accent1"/>
                </a:solidFill>
              </a:rPr>
              <a:t>a power of 2</a:t>
            </a:r>
            <a:r>
              <a:rPr lang="en-US" altLang="en-US" dirty="0">
                <a:solidFill>
                  <a:schemeClr val="accent1"/>
                </a:solidFill>
              </a:rPr>
              <a:t>:</a:t>
            </a:r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85608"/>
              </p:ext>
            </p:extLst>
          </p:nvPr>
        </p:nvGraphicFramePr>
        <p:xfrm>
          <a:off x="6530340" y="1926516"/>
          <a:ext cx="28956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3" imgW="1792224" imgH="449580" progId="Visio.Drawing.6">
                  <p:embed/>
                </p:oleObj>
              </mc:Choice>
              <mc:Fallback>
                <p:oleObj name="VISIO" r:id="rId3" imgW="1792224" imgH="449580" progId="Visio.Drawing.6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777" t="-11035" r="-2777"/>
                      <a:stretch>
                        <a:fillRect/>
                      </a:stretch>
                    </p:blipFill>
                    <p:spPr bwMode="auto">
                      <a:xfrm>
                        <a:off x="6530340" y="1926516"/>
                        <a:ext cx="2895600" cy="766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0" y="2811429"/>
            <a:ext cx="5836920" cy="3481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2834640" y="3871459"/>
            <a:ext cx="2133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dirty="0">
                <a:solidFill>
                  <a:srgbClr val="00B050"/>
                </a:solidFill>
                <a:latin typeface="Garamond" panose="02020404030301010803" pitchFamily="18" charset="0"/>
              </a:rPr>
              <a:t>Every binary number is a sum of powers of 2</a:t>
            </a:r>
          </a:p>
        </p:txBody>
      </p:sp>
    </p:spTree>
    <p:extLst>
      <p:ext uri="{BB962C8B-B14F-4D97-AF65-F5344CB8AC3E}">
        <p14:creationId xmlns:p14="http://schemas.microsoft.com/office/powerpoint/2010/main" val="412829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A1387470-B9A0-8347-BAB2-2FB3F7E413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 to Decimal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440" y="1896256"/>
            <a:ext cx="10118360" cy="4114800"/>
          </a:xfrm>
        </p:spPr>
        <p:txBody>
          <a:bodyPr>
            <a:normAutofit/>
          </a:bodyPr>
          <a:lstStyle/>
          <a:p>
            <a:pPr marL="4572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Weighted positional notation shows how to calculate the decimal value of each binary bit:</a:t>
            </a:r>
            <a:endParaRPr lang="en-US" altLang="en-US" b="1" i="1" dirty="0">
              <a:solidFill>
                <a:schemeClr val="tx2"/>
              </a:solidFill>
              <a:latin typeface="Times New Roman" charset="0"/>
            </a:endParaRP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         dec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=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n-1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b="1" i="1" baseline="30000" dirty="0">
                <a:solidFill>
                  <a:schemeClr val="tx2"/>
                </a:solidFill>
                <a:latin typeface="Times New Roman" charset="0"/>
              </a:rPr>
              <a:t>n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-1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n-2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i="1" baseline="30000" dirty="0">
                <a:solidFill>
                  <a:schemeClr val="tx2"/>
                </a:solidFill>
                <a:latin typeface="Times New Roman" charset="0"/>
              </a:rPr>
              <a:t>n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-2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...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 </a:t>
            </a:r>
            <a:r>
              <a:rPr lang="en-US" altLang="en-US" b="1" dirty="0">
                <a:solidFill>
                  <a:schemeClr val="tx2"/>
                </a:solidFill>
                <a:latin typeface="Symbol" charset="2"/>
              </a:rPr>
              <a:t>+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(</a:t>
            </a:r>
            <a:r>
              <a:rPr lang="en-US" altLang="en-US" b="1" i="1" dirty="0">
                <a:solidFill>
                  <a:schemeClr val="tx2"/>
                </a:solidFill>
                <a:latin typeface="Times New Roman" charset="0"/>
              </a:rPr>
              <a:t>D</a:t>
            </a:r>
            <a:r>
              <a:rPr lang="en-US" altLang="en-US" b="1" i="1" baseline="-25000" dirty="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  <a:sym typeface="Symbol" charset="2"/>
              </a:rPr>
              <a:t>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 2</a:t>
            </a:r>
            <a:r>
              <a:rPr lang="en-US" altLang="en-US" b="1" baseline="30000" dirty="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b="1" dirty="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1800" dirty="0"/>
              <a:t>D = binary digit</a:t>
            </a:r>
            <a:endParaRPr lang="en-US" altLang="en-US" dirty="0"/>
          </a:p>
          <a:p>
            <a:pPr marL="114300" indent="0" algn="ctr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binary 00001001 = decimal 9: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dirty="0">
                <a:latin typeface="Times New Roman" charset="0"/>
              </a:rPr>
              <a:t>	</a:t>
            </a:r>
            <a:r>
              <a:rPr lang="en-US" altLang="en-US" dirty="0"/>
              <a:t>(1 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 2</a:t>
            </a:r>
            <a:r>
              <a:rPr lang="en-US" altLang="en-US" baseline="30000" dirty="0"/>
              <a:t>3</a:t>
            </a:r>
            <a:r>
              <a:rPr lang="en-US" altLang="en-US" dirty="0"/>
              <a:t>) + (1 </a:t>
            </a:r>
            <a:r>
              <a:rPr lang="en-US" altLang="en-US" dirty="0">
                <a:sym typeface="Symbol" charset="2"/>
              </a:rPr>
              <a:t></a:t>
            </a:r>
            <a:r>
              <a:rPr lang="en-US" altLang="en-US" dirty="0"/>
              <a:t> 2</a:t>
            </a:r>
            <a:r>
              <a:rPr lang="en-US" altLang="en-US" baseline="30000" dirty="0"/>
              <a:t>0</a:t>
            </a:r>
            <a:r>
              <a:rPr lang="en-US" altLang="en-US" dirty="0"/>
              <a:t>) = 9</a:t>
            </a:r>
          </a:p>
        </p:txBody>
      </p:sp>
    </p:spTree>
    <p:extLst>
      <p:ext uri="{BB962C8B-B14F-4D97-AF65-F5344CB8AC3E}">
        <p14:creationId xmlns:p14="http://schemas.microsoft.com/office/powerpoint/2010/main" val="39035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CF81-F096-1E43-9DB9-23397377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 to Decimal</a:t>
            </a:r>
            <a:endParaRPr lang="en-US" sz="4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2845-62A7-A445-9A19-5A0F91CA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0F266-17C4-1742-AC07-AF834B25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984CF-ED92-AE41-9FB3-CC10034C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1C9E792-0737-424E-A68F-BAF686AECB7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Unsigned</a:t>
            </a:r>
            <a:r>
              <a:rPr lang="en-US" altLang="en-US" sz="4500" dirty="0"/>
              <a:t> </a:t>
            </a:r>
            <a:r>
              <a:rPr lang="en-US" altLang="en-US" sz="4500" b="1" dirty="0"/>
              <a:t>Decimal to Binary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420" y="1941265"/>
            <a:ext cx="7772400" cy="9906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Repeatedly divide the decimal integer by 2. 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remainder is a binary digit in the translated value:</a:t>
            </a:r>
          </a:p>
        </p:txBody>
      </p: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00" y="4282190"/>
            <a:ext cx="52578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8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00" y="2910591"/>
            <a:ext cx="52578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2282297" y="3836037"/>
            <a:ext cx="22098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/>
              <a:t>37 = 100101</a:t>
            </a:r>
          </a:p>
        </p:txBody>
      </p:sp>
    </p:spTree>
    <p:extLst>
      <p:ext uri="{BB962C8B-B14F-4D97-AF65-F5344CB8AC3E}">
        <p14:creationId xmlns:p14="http://schemas.microsoft.com/office/powerpoint/2010/main" val="103198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8647B22-8A20-BF45-9857-B7D279CF4EA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Binary </a:t>
            </a:r>
            <a:r>
              <a:rPr lang="en-US" altLang="en-US" sz="4500" b="1" dirty="0"/>
              <a:t>Addition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10" y="2012430"/>
            <a:ext cx="7772400" cy="838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Starting with the </a:t>
            </a:r>
            <a:r>
              <a:rPr lang="en-US" altLang="en-US" b="1" u="sng" dirty="0"/>
              <a:t>LSB</a:t>
            </a:r>
            <a:r>
              <a:rPr lang="en-US" altLang="en-US" dirty="0"/>
              <a:t>, add each pair of digits, </a:t>
            </a:r>
            <a:r>
              <a:rPr lang="en-US" altLang="en-US" b="1" u="sng" dirty="0">
                <a:solidFill>
                  <a:srgbClr val="C00000"/>
                </a:solidFill>
              </a:rPr>
              <a:t>include the carry if present</a:t>
            </a:r>
            <a:r>
              <a:rPr lang="en-US" altLang="en-US" dirty="0"/>
              <a:t>.</a:t>
            </a:r>
          </a:p>
        </p:txBody>
      </p:sp>
      <p:graphicFrame>
        <p:nvGraphicFramePr>
          <p:cNvPr id="337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276668"/>
              </p:ext>
            </p:extLst>
          </p:nvPr>
        </p:nvGraphicFramePr>
        <p:xfrm>
          <a:off x="1280410" y="3172372"/>
          <a:ext cx="4963992" cy="256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VISIO" r:id="rId3" imgW="3336036" imgH="1588008" progId="Visio.Drawing.6">
                  <p:embed/>
                </p:oleObj>
              </mc:Choice>
              <mc:Fallback>
                <p:oleObj name="VISIO" r:id="rId3" imgW="3336036" imgH="1588008" progId="Visio.Drawing.6">
                  <p:embed/>
                  <p:pic>
                    <p:nvPicPr>
                      <p:cNvPr id="337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61" r="1515"/>
                      <a:stretch>
                        <a:fillRect/>
                      </a:stretch>
                    </p:blipFill>
                    <p:spPr bwMode="auto">
                      <a:xfrm>
                        <a:off x="1280410" y="3172372"/>
                        <a:ext cx="4963992" cy="256167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9052810" y="1922490"/>
          <a:ext cx="2687098" cy="77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VISIO" r:id="rId5" imgW="1929384" imgH="556260" progId="Visio.Drawing.6">
                  <p:embed/>
                </p:oleObj>
              </mc:Choice>
              <mc:Fallback>
                <p:oleObj name="VISIO" r:id="rId5" imgW="1929384" imgH="556260" progId="Visio.Drawing.6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2810" y="1922490"/>
                        <a:ext cx="2687098" cy="7757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089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7CB2626C-EB77-E646-961F-7E8FDCA964F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Integer </a:t>
            </a:r>
            <a:r>
              <a:rPr lang="en-US" altLang="en-US" sz="4500" b="1" dirty="0"/>
              <a:t>Storage Sizes</a:t>
            </a: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4527030" y="1841142"/>
          <a:ext cx="3981959" cy="155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VISIO" r:id="rId3" imgW="2929128" imgH="891540" progId="Visio.Drawing.6">
                  <p:embed/>
                </p:oleObj>
              </mc:Choice>
              <mc:Fallback>
                <p:oleObj name="VISIO" r:id="rId3" imgW="2929128" imgH="891540" progId="Visio.Drawing.6">
                  <p:embed/>
                  <p:pic>
                    <p:nvPicPr>
                      <p:cNvPr id="34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111" t="-7295" r="-2223" b="-9422"/>
                      <a:stretch>
                        <a:fillRect/>
                      </a:stretch>
                    </p:blipFill>
                    <p:spPr bwMode="auto">
                      <a:xfrm>
                        <a:off x="4527030" y="1841142"/>
                        <a:ext cx="3981959" cy="15539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18217" y="4548422"/>
            <a:ext cx="3215941" cy="10618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700" dirty="0">
                <a:solidFill>
                  <a:srgbClr val="00B050"/>
                </a:solidFill>
              </a:rPr>
              <a:t>What is the largest unsigned integer that may be stored in 20 bits?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1247784" y="1860558"/>
            <a:ext cx="317181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sz="2100" dirty="0"/>
              <a:t>Standard sizes (</a:t>
            </a:r>
            <a:r>
              <a:rPr lang="en-US" altLang="en-US" sz="2100" b="1" dirty="0"/>
              <a:t>x86</a:t>
            </a:r>
            <a:r>
              <a:rPr lang="en-US" altLang="en-US" sz="2100" dirty="0"/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030" y="3537376"/>
            <a:ext cx="6168326" cy="2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2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63B68-C85E-A64F-8B32-2FC1FE73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BC327-B2D6-0446-AB8C-1072824F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F2A39-1471-E045-B5F0-BE153BC6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9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2BC356C6-13C8-BA46-BBAB-04339A6EE90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C00000"/>
                </a:solidFill>
              </a:rPr>
              <a:t>Hexadecimal</a:t>
            </a:r>
            <a:r>
              <a:rPr lang="en-US" altLang="en-US" sz="4500" dirty="0">
                <a:solidFill>
                  <a:schemeClr val="accent3"/>
                </a:solidFill>
              </a:rPr>
              <a:t> </a:t>
            </a:r>
            <a:r>
              <a:rPr lang="en-US" altLang="en-US" sz="4500" dirty="0"/>
              <a:t>Integers</a:t>
            </a:r>
          </a:p>
        </p:txBody>
      </p:sp>
      <p:pic>
        <p:nvPicPr>
          <p:cNvPr id="27653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910305"/>
            <a:ext cx="6031230" cy="33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1212954" y="1792178"/>
            <a:ext cx="753480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sz="2600" dirty="0">
                <a:latin typeface="Garamond" panose="02020404030301010803" pitchFamily="18" charset="0"/>
              </a:rPr>
              <a:t>Binary values are represented in hexadecimal </a:t>
            </a:r>
            <a:r>
              <a:rPr lang="en-US" altLang="en-US" sz="2600" dirty="0">
                <a:solidFill>
                  <a:srgbClr val="C00000"/>
                </a:solidFill>
                <a:latin typeface="Garamond" panose="02020404030301010803" pitchFamily="18" charset="0"/>
              </a:rPr>
              <a:t>(Why)</a:t>
            </a:r>
            <a:r>
              <a:rPr lang="en-US" altLang="en-US" sz="2600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1146" y="2340152"/>
            <a:ext cx="466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Large binary numbers are hard to read</a:t>
            </a:r>
          </a:p>
        </p:txBody>
      </p:sp>
    </p:spTree>
    <p:extLst>
      <p:ext uri="{BB962C8B-B14F-4D97-AF65-F5344CB8AC3E}">
        <p14:creationId xmlns:p14="http://schemas.microsoft.com/office/powerpoint/2010/main" val="230145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CDE1CD-4A2B-5E4D-9A36-E9A052DEAE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Translating </a:t>
            </a:r>
            <a:r>
              <a:rPr lang="en-US" altLang="en-US" sz="4500" b="1" dirty="0"/>
              <a:t>Binary</a:t>
            </a:r>
            <a:r>
              <a:rPr lang="en-US" altLang="en-US" sz="4500" dirty="0"/>
              <a:t> to </a:t>
            </a:r>
            <a:r>
              <a:rPr lang="en-US" altLang="en-US" sz="4500" b="1" dirty="0"/>
              <a:t>Hexadecimal</a:t>
            </a:r>
          </a:p>
        </p:txBody>
      </p:sp>
      <p:sp>
        <p:nvSpPr>
          <p:cNvPr id="28677" name="Text Box 38"/>
          <p:cNvSpPr txBox="1">
            <a:spLocks noChangeArrowheads="1"/>
          </p:cNvSpPr>
          <p:nvPr/>
        </p:nvSpPr>
        <p:spPr bwMode="auto">
          <a:xfrm>
            <a:off x="681094" y="1969109"/>
            <a:ext cx="7696200" cy="205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sz="2100" dirty="0"/>
              <a:t>Each hexadecimal digit corresponds to </a:t>
            </a:r>
            <a:r>
              <a:rPr lang="en-US" altLang="en-US" sz="2100" b="1" dirty="0"/>
              <a:t>4 binary bits </a:t>
            </a:r>
            <a:r>
              <a:rPr lang="en-US" altLang="en-US" sz="2100" dirty="0"/>
              <a:t>(Why?).</a:t>
            </a:r>
          </a:p>
          <a:p>
            <a:pPr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sz="2100" b="1" dirty="0"/>
              <a:t>Example</a:t>
            </a:r>
            <a:r>
              <a:rPr lang="en-US" altLang="en-US" sz="2100" dirty="0"/>
              <a:t>: Translate the binary integer </a:t>
            </a:r>
          </a:p>
          <a:p>
            <a:pPr marL="0" indent="0" eaLnBrk="1" hangingPunct="1">
              <a:spcBef>
                <a:spcPct val="50000"/>
              </a:spcBef>
              <a:buClr>
                <a:schemeClr val="accent3"/>
              </a:buClr>
              <a:buNone/>
              <a:defRPr/>
            </a:pPr>
            <a:r>
              <a:rPr lang="en-US" altLang="en-US" sz="2100" dirty="0"/>
              <a:t>              000101101010011110010100 </a:t>
            </a:r>
          </a:p>
          <a:p>
            <a:pPr marL="0" indent="0" eaLnBrk="1" hangingPunct="1">
              <a:spcBef>
                <a:spcPct val="50000"/>
              </a:spcBef>
              <a:buClr>
                <a:schemeClr val="accent3"/>
              </a:buClr>
              <a:buNone/>
              <a:defRPr/>
            </a:pPr>
            <a:r>
              <a:rPr lang="en-US" altLang="en-US" sz="2100" dirty="0"/>
              <a:t>    to  hexadecimal:</a:t>
            </a:r>
          </a:p>
        </p:txBody>
      </p:sp>
      <p:pic>
        <p:nvPicPr>
          <p:cNvPr id="28678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4" y="4518599"/>
            <a:ext cx="7472306" cy="110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31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95C-34F6-C74A-985A-ED42C410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Assembly language!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5DADF-A9E4-CC43-98B9-85B1DC8D5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is fun!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82C1-D725-C240-8809-2007EAF7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E3FBA-8F12-6A4B-929F-D874CFC0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A5B3F-A98B-EE40-878E-1A403168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C61AA08-F1FD-774B-9719-E1FD25F4EBB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163" y="905520"/>
            <a:ext cx="10023530" cy="9144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Hexadecimal to Decimal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409" y="2152650"/>
            <a:ext cx="9557479" cy="3704758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Multiply each digit by its corresponding power of 16:</a:t>
            </a:r>
          </a:p>
          <a:p>
            <a:pPr marL="201168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en-US" sz="2000" dirty="0">
                <a:latin typeface="Times" charset="0"/>
              </a:rPr>
              <a:t>	</a:t>
            </a:r>
            <a:r>
              <a:rPr lang="en-US" altLang="en-US" sz="2000" dirty="0" err="1">
                <a:latin typeface="Times" charset="0"/>
              </a:rPr>
              <a:t>dec</a:t>
            </a:r>
            <a:r>
              <a:rPr lang="en-US" altLang="en-US" sz="2000" dirty="0">
                <a:latin typeface="Times" charset="0"/>
              </a:rPr>
              <a:t> = (D</a:t>
            </a:r>
            <a:r>
              <a:rPr lang="en-US" altLang="en-US" sz="2000" baseline="-25000" dirty="0">
                <a:latin typeface="Times" charset="0"/>
              </a:rPr>
              <a:t>3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3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2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2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1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1</a:t>
            </a:r>
            <a:r>
              <a:rPr lang="en-US" altLang="en-US" sz="2000" dirty="0">
                <a:latin typeface="Times" charset="0"/>
              </a:rPr>
              <a:t>) + (D</a:t>
            </a:r>
            <a:r>
              <a:rPr lang="en-US" altLang="en-US" sz="2000" baseline="-25000" dirty="0">
                <a:latin typeface="Times" charset="0"/>
              </a:rPr>
              <a:t>0</a:t>
            </a:r>
            <a:r>
              <a:rPr lang="en-US" altLang="en-US" sz="2000" dirty="0">
                <a:latin typeface="Times" charset="0"/>
              </a:rPr>
              <a:t> </a:t>
            </a:r>
            <a:r>
              <a:rPr lang="en-US" altLang="en-US" sz="2000" dirty="0">
                <a:latin typeface="Symbol" charset="2"/>
                <a:sym typeface="Symbol" charset="2"/>
              </a:rPr>
              <a:t></a:t>
            </a:r>
            <a:r>
              <a:rPr lang="en-US" altLang="en-US" sz="2000" dirty="0">
                <a:latin typeface="Times" charset="0"/>
              </a:rPr>
              <a:t> 16</a:t>
            </a:r>
            <a:r>
              <a:rPr lang="en-US" altLang="en-US" sz="2000" baseline="30000" dirty="0">
                <a:latin typeface="Times" charset="0"/>
              </a:rPr>
              <a:t>0</a:t>
            </a:r>
            <a:r>
              <a:rPr lang="en-US" altLang="en-US" sz="2000" dirty="0">
                <a:latin typeface="Times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altLang="en-US" dirty="0">
              <a:latin typeface="Times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>
                <a:latin typeface="Times" charset="0"/>
              </a:rPr>
              <a:t> Hex 1234 equals (1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3</a:t>
            </a:r>
            <a:r>
              <a:rPr lang="en-US" altLang="en-US" dirty="0">
                <a:latin typeface="Times" charset="0"/>
              </a:rPr>
              <a:t>) + (2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2</a:t>
            </a:r>
            <a:r>
              <a:rPr lang="en-US" altLang="en-US" dirty="0">
                <a:latin typeface="Times" charset="0"/>
              </a:rPr>
              <a:t>) + (3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1</a:t>
            </a:r>
            <a:r>
              <a:rPr lang="en-US" altLang="en-US" dirty="0">
                <a:latin typeface="Times" charset="0"/>
              </a:rPr>
              <a:t>) + (4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0</a:t>
            </a:r>
            <a:r>
              <a:rPr lang="en-US" altLang="en-US" dirty="0">
                <a:latin typeface="Times" charset="0"/>
              </a:rPr>
              <a:t>), or decimal 4,660.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altLang="en-US" dirty="0">
              <a:latin typeface="Times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>
                <a:latin typeface="Times" charset="0"/>
              </a:rPr>
              <a:t> Hex 3BA4 equals (3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3</a:t>
            </a:r>
            <a:r>
              <a:rPr lang="en-US" altLang="en-US" dirty="0">
                <a:latin typeface="Times" charset="0"/>
              </a:rPr>
              <a:t>) + (11 * 16</a:t>
            </a:r>
            <a:r>
              <a:rPr lang="en-US" altLang="en-US" baseline="30000" dirty="0">
                <a:latin typeface="Times" charset="0"/>
              </a:rPr>
              <a:t>2</a:t>
            </a:r>
            <a:r>
              <a:rPr lang="en-US" altLang="en-US" dirty="0">
                <a:latin typeface="Times" charset="0"/>
              </a:rPr>
              <a:t>) + (10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1</a:t>
            </a:r>
            <a:r>
              <a:rPr lang="en-US" altLang="en-US" dirty="0">
                <a:latin typeface="Times" charset="0"/>
              </a:rPr>
              <a:t>) + (4 </a:t>
            </a:r>
            <a:r>
              <a:rPr lang="en-US" altLang="en-US" dirty="0">
                <a:latin typeface="Symbol" charset="2"/>
                <a:sym typeface="Symbol" charset="2"/>
              </a:rPr>
              <a:t></a:t>
            </a:r>
            <a:r>
              <a:rPr lang="en-US" altLang="en-US" dirty="0">
                <a:latin typeface="Times" charset="0"/>
              </a:rPr>
              <a:t> 16</a:t>
            </a:r>
            <a:r>
              <a:rPr lang="en-US" altLang="en-US" baseline="30000" dirty="0">
                <a:latin typeface="Times" charset="0"/>
              </a:rPr>
              <a:t>0</a:t>
            </a:r>
            <a:r>
              <a:rPr lang="en-US" altLang="en-US" dirty="0">
                <a:latin typeface="Times" charset="0"/>
              </a:rPr>
              <a:t>), or decimal 15,268.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1506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164706B-5ABF-DA4F-91AF-EBD07358AA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Converting </a:t>
            </a:r>
            <a:r>
              <a:rPr lang="en-US" altLang="en-US" sz="4500" b="1" dirty="0"/>
              <a:t>Decimal to Hexadecimal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1" y="2564574"/>
            <a:ext cx="48466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3413919" y="4722107"/>
            <a:ext cx="53340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/>
              <a:t>decimal 422 = 1A6 hexadecimal</a:t>
            </a:r>
          </a:p>
        </p:txBody>
      </p:sp>
    </p:spTree>
    <p:extLst>
      <p:ext uri="{BB962C8B-B14F-4D97-AF65-F5344CB8AC3E}">
        <p14:creationId xmlns:p14="http://schemas.microsoft.com/office/powerpoint/2010/main" val="3321924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3B27424-314E-8E45-BA21-94E16264AF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C00000"/>
                </a:solidFill>
              </a:rPr>
              <a:t>Hexadecimal</a:t>
            </a:r>
            <a:r>
              <a:rPr lang="en-US" altLang="en-US" sz="4500" dirty="0">
                <a:solidFill>
                  <a:schemeClr val="accent3"/>
                </a:solidFill>
              </a:rPr>
              <a:t> </a:t>
            </a:r>
            <a:r>
              <a:rPr lang="en-US" altLang="en-US" sz="4500" b="1" u="sng" dirty="0">
                <a:solidFill>
                  <a:schemeClr val="accent3"/>
                </a:solidFill>
              </a:rPr>
              <a:t>Addition</a:t>
            </a:r>
          </a:p>
        </p:txBody>
      </p:sp>
      <p:sp>
        <p:nvSpPr>
          <p:cNvPr id="3277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22133" y="1860856"/>
            <a:ext cx="9305893" cy="609600"/>
          </a:xfrm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altLang="en-US" sz="2200" dirty="0"/>
              <a:t> Divide the sum of two digits by the number base (16). The quotient becomes the carry value, and the remainder is the sum digit.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62300" y="2784780"/>
            <a:ext cx="4000500" cy="2376487"/>
            <a:chOff x="3886200" y="2511553"/>
            <a:chExt cx="4000500" cy="2376487"/>
          </a:xfrm>
        </p:grpSpPr>
        <p:sp>
          <p:nvSpPr>
            <p:cNvPr id="32774" name="Text Box 1028"/>
            <p:cNvSpPr txBox="1">
              <a:spLocks noChangeArrowheads="1"/>
            </p:cNvSpPr>
            <p:nvPr/>
          </p:nvSpPr>
          <p:spPr bwMode="auto">
            <a:xfrm>
              <a:off x="3886200" y="2830640"/>
              <a:ext cx="3886200" cy="979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36	28	28	6A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42	45	58	4B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 dirty="0"/>
                <a:t>78	6D	80	B5</a:t>
              </a:r>
            </a:p>
          </p:txBody>
        </p:sp>
        <p:sp>
          <p:nvSpPr>
            <p:cNvPr id="32775" name="Line 1029"/>
            <p:cNvSpPr>
              <a:spLocks noChangeShapeType="1"/>
            </p:cNvSpPr>
            <p:nvPr/>
          </p:nvSpPr>
          <p:spPr bwMode="auto">
            <a:xfrm flipV="1">
              <a:off x="3962400" y="3392615"/>
              <a:ext cx="320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2776" name="Text Box 1030"/>
            <p:cNvSpPr txBox="1">
              <a:spLocks noChangeArrowheads="1"/>
            </p:cNvSpPr>
            <p:nvPr/>
          </p:nvSpPr>
          <p:spPr bwMode="auto">
            <a:xfrm>
              <a:off x="6657976" y="2511553"/>
              <a:ext cx="282575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300" b="1"/>
                <a:t>1</a:t>
              </a:r>
            </a:p>
          </p:txBody>
        </p:sp>
        <p:sp>
          <p:nvSpPr>
            <p:cNvPr id="32777" name="Text Box 1033"/>
            <p:cNvSpPr txBox="1">
              <a:spLocks noChangeArrowheads="1"/>
            </p:cNvSpPr>
            <p:nvPr/>
          </p:nvSpPr>
          <p:spPr bwMode="auto">
            <a:xfrm>
              <a:off x="5734051" y="2525840"/>
              <a:ext cx="282575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300" b="1"/>
                <a:t>1</a:t>
              </a:r>
            </a:p>
          </p:txBody>
        </p:sp>
        <p:sp>
          <p:nvSpPr>
            <p:cNvPr id="32778" name="Line 1035"/>
            <p:cNvSpPr>
              <a:spLocks noChangeShapeType="1"/>
            </p:cNvSpPr>
            <p:nvPr/>
          </p:nvSpPr>
          <p:spPr bwMode="auto">
            <a:xfrm flipH="1" flipV="1">
              <a:off x="6962775" y="366884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2779" name="Text Box 1036"/>
            <p:cNvSpPr txBox="1">
              <a:spLocks noChangeArrowheads="1"/>
            </p:cNvSpPr>
            <p:nvPr/>
          </p:nvSpPr>
          <p:spPr bwMode="auto">
            <a:xfrm>
              <a:off x="6057900" y="4354640"/>
              <a:ext cx="1828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/>
                <a:t>21 / 16 = 1, rem 5</a:t>
              </a:r>
            </a:p>
          </p:txBody>
        </p:sp>
      </p:grpSp>
      <p:sp>
        <p:nvSpPr>
          <p:cNvPr id="76814" name="Text Box 1038"/>
          <p:cNvSpPr txBox="1">
            <a:spLocks noChangeArrowheads="1"/>
          </p:cNvSpPr>
          <p:nvPr/>
        </p:nvSpPr>
        <p:spPr bwMode="auto">
          <a:xfrm>
            <a:off x="2286000" y="5181601"/>
            <a:ext cx="7391400" cy="860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</a:rPr>
              <a:t>Important skill: Programmers frequently add and subtract the addresses of variables and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6148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4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45EF7E4-9BE5-E347-852D-234ECCB6629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b="1" dirty="0">
                <a:solidFill>
                  <a:srgbClr val="C00000"/>
                </a:solidFill>
              </a:rPr>
              <a:t>Hexadecimal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b="1" u="sng" dirty="0"/>
              <a:t>Subtraction</a:t>
            </a:r>
          </a:p>
        </p:txBody>
      </p:sp>
      <p:sp>
        <p:nvSpPr>
          <p:cNvPr id="3379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57300" y="1799440"/>
            <a:ext cx="8591238" cy="7620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10000"/>
              </a:lnSpc>
              <a:buFont typeface="Arial" charset="0"/>
              <a:buChar char="•"/>
              <a:defRPr/>
            </a:pPr>
            <a:r>
              <a:rPr lang="en-US" altLang="en-US" dirty="0"/>
              <a:t> When a borrow is required from the digit to the left, </a:t>
            </a:r>
            <a:r>
              <a:rPr lang="en-US" altLang="en-US" b="1" dirty="0">
                <a:solidFill>
                  <a:srgbClr val="C00000"/>
                </a:solidFill>
              </a:rPr>
              <a:t>add 16 (decimal) to the current digit's value</a:t>
            </a:r>
            <a:r>
              <a:rPr lang="en-US" altLang="en-US" dirty="0"/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15273" y="2977850"/>
            <a:ext cx="1981200" cy="2438401"/>
            <a:chOff x="4800600" y="2286000"/>
            <a:chExt cx="1981200" cy="2438401"/>
          </a:xfrm>
        </p:grpSpPr>
        <p:sp>
          <p:nvSpPr>
            <p:cNvPr id="33798" name="Text Box 1028"/>
            <p:cNvSpPr txBox="1">
              <a:spLocks noChangeArrowheads="1"/>
            </p:cNvSpPr>
            <p:nvPr/>
          </p:nvSpPr>
          <p:spPr bwMode="auto">
            <a:xfrm>
              <a:off x="4800600" y="3744914"/>
              <a:ext cx="1752600" cy="979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C6	75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A2	47</a:t>
              </a:r>
            </a:p>
            <a:p>
              <a:pPr eaLnBrk="1" hangingPunct="1">
                <a:lnSpc>
                  <a:spcPct val="4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2100"/>
                <a:t>24	2E</a:t>
              </a:r>
            </a:p>
          </p:txBody>
        </p:sp>
        <p:sp>
          <p:nvSpPr>
            <p:cNvPr id="33799" name="Line 1029"/>
            <p:cNvSpPr>
              <a:spLocks noChangeShapeType="1"/>
            </p:cNvSpPr>
            <p:nvPr/>
          </p:nvSpPr>
          <p:spPr bwMode="auto">
            <a:xfrm flipV="1">
              <a:off x="4810125" y="431482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3800" name="Text Box 1031"/>
            <p:cNvSpPr txBox="1">
              <a:spLocks noChangeArrowheads="1"/>
            </p:cNvSpPr>
            <p:nvPr/>
          </p:nvSpPr>
          <p:spPr bwMode="auto">
            <a:xfrm>
              <a:off x="5610225" y="3363914"/>
              <a:ext cx="533400" cy="507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 b="1">
                  <a:solidFill>
                    <a:schemeClr val="tx2"/>
                  </a:solidFill>
                  <a:latin typeface="Symbol" charset="2"/>
                </a:rPr>
                <a:t>-</a:t>
              </a:r>
              <a:r>
                <a:rPr lang="en-US" altLang="en-US" sz="1500" b="1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3801" name="Line 1034"/>
            <p:cNvSpPr>
              <a:spLocks noChangeShapeType="1"/>
            </p:cNvSpPr>
            <p:nvPr/>
          </p:nvSpPr>
          <p:spPr bwMode="auto">
            <a:xfrm flipH="1">
              <a:off x="6019800" y="2819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33802" name="Text Box 1035"/>
            <p:cNvSpPr txBox="1">
              <a:spLocks noChangeArrowheads="1"/>
            </p:cNvSpPr>
            <p:nvPr/>
          </p:nvSpPr>
          <p:spPr bwMode="auto">
            <a:xfrm>
              <a:off x="5257800" y="2286000"/>
              <a:ext cx="1524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500"/>
                <a:t>16 + 5 = 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80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3086-A504-7749-B668-96026B67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FF0000"/>
                </a:solidFill>
              </a:rPr>
              <a:t>Signed</a:t>
            </a:r>
            <a:r>
              <a:rPr lang="en-US" altLang="en-US" sz="4500" dirty="0"/>
              <a:t> Integers</a:t>
            </a:r>
            <a:endParaRPr lang="en-US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BA5F-089F-D64C-802A-DA53879D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- </a:t>
            </a:r>
          </a:p>
          <a:p>
            <a:pPr lvl="1"/>
            <a:r>
              <a:rPr lang="en-US" dirty="0"/>
              <a:t>Dealing with both positive and negative numbers</a:t>
            </a:r>
          </a:p>
          <a:p>
            <a:pPr lvl="1"/>
            <a:r>
              <a:rPr lang="en-US" dirty="0"/>
              <a:t>Simplify the Circuit design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3BD3-DDE3-4947-8C23-8AF367BA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A33A6-9764-7340-86FE-A8E02D3B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CFD77-85BA-7041-A937-3B85220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1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566DE61-1C67-9A47-B56B-2053D713A29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500" dirty="0"/>
              <a:t>Data Representation: </a:t>
            </a:r>
            <a:r>
              <a:rPr lang="en-US" altLang="en-US" sz="4500" b="1" dirty="0">
                <a:solidFill>
                  <a:srgbClr val="FF0000"/>
                </a:solidFill>
              </a:rPr>
              <a:t>Signed</a:t>
            </a:r>
            <a:r>
              <a:rPr lang="en-US" altLang="en-US" sz="4500" dirty="0"/>
              <a:t> Integers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8" y="1835432"/>
            <a:ext cx="7772400" cy="83820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dirty="0"/>
              <a:t> The highest bit indicates the sign. 1 = negative, </a:t>
            </a:r>
            <a:br>
              <a:rPr lang="en-US" altLang="en-US" dirty="0"/>
            </a:br>
            <a:r>
              <a:rPr lang="en-US" altLang="en-US" dirty="0"/>
              <a:t>0 = positive </a:t>
            </a: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3509949" y="2531862"/>
          <a:ext cx="4976836" cy="236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VISIO" r:id="rId4" imgW="2808732" imgH="1199388" progId="Visio.Drawing.6">
                  <p:embed/>
                </p:oleObj>
              </mc:Choice>
              <mc:Fallback>
                <p:oleObj name="VISIO" r:id="rId4" imgW="2808732" imgH="1199388" progId="Visio.Drawing.6">
                  <p:embed/>
                  <p:pic>
                    <p:nvPicPr>
                      <p:cNvPr id="430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598" r="3076" b="-4347"/>
                      <a:stretch>
                        <a:fillRect/>
                      </a:stretch>
                    </p:blipFill>
                    <p:spPr bwMode="auto">
                      <a:xfrm>
                        <a:off x="3509949" y="2531862"/>
                        <a:ext cx="4976836" cy="23699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5"/>
          <p:cNvSpPr txBox="1">
            <a:spLocks noChangeArrowheads="1"/>
          </p:cNvSpPr>
          <p:nvPr/>
        </p:nvSpPr>
        <p:spPr bwMode="auto">
          <a:xfrm>
            <a:off x="2362200" y="5301545"/>
            <a:ext cx="7620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2100" dirty="0">
                <a:solidFill>
                  <a:srgbClr val="00B050"/>
                </a:solidFill>
              </a:rPr>
              <a:t>If the highest digit of a hexadecimal integer is &gt; 7, the value is negative. Examples: 8A, C5, A2, 9D</a:t>
            </a:r>
          </a:p>
        </p:txBody>
      </p:sp>
    </p:spTree>
    <p:extLst>
      <p:ext uri="{BB962C8B-B14F-4D97-AF65-F5344CB8AC3E}">
        <p14:creationId xmlns:p14="http://schemas.microsoft.com/office/powerpoint/2010/main" val="1687998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129EA341-BD19-A14E-95A5-0C9DAA10B9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Forming the </a:t>
            </a:r>
            <a:r>
              <a:rPr lang="en-US" altLang="en-US" sz="4500" b="1" dirty="0">
                <a:solidFill>
                  <a:srgbClr val="FF0000"/>
                </a:solidFill>
              </a:rPr>
              <a:t>Two's Complement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878" y="1870790"/>
            <a:ext cx="9559162" cy="334129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en-US" dirty="0"/>
              <a:t> Negative integer numbers are stored in </a:t>
            </a:r>
            <a:r>
              <a:rPr lang="en-US" altLang="en-US" b="1" u="sng" dirty="0">
                <a:solidFill>
                  <a:srgbClr val="FF0000"/>
                </a:solidFill>
              </a:rPr>
              <a:t>two's complement notation, (Why?)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  <a:defRPr/>
            </a:pPr>
            <a:r>
              <a:rPr lang="en-US" altLang="en-US" sz="2000" dirty="0"/>
              <a:t> Removes the need to </a:t>
            </a:r>
            <a:r>
              <a:rPr lang="en-US" altLang="en-US" sz="2000" b="1" u="sng" dirty="0">
                <a:solidFill>
                  <a:srgbClr val="FF0000"/>
                </a:solidFill>
              </a:rPr>
              <a:t>separate digital circuits</a:t>
            </a:r>
            <a:r>
              <a:rPr lang="en-US" altLang="en-US" sz="2000" b="1" u="sng" dirty="0"/>
              <a:t> </a:t>
            </a:r>
            <a:r>
              <a:rPr lang="en-US" altLang="en-US" sz="2000" dirty="0"/>
              <a:t>for </a:t>
            </a:r>
            <a:r>
              <a:rPr lang="en-US" altLang="en-US" sz="2000" b="1" dirty="0"/>
              <a:t>addition</a:t>
            </a:r>
            <a:r>
              <a:rPr lang="en-US" altLang="en-US" sz="2000" dirty="0"/>
              <a:t> and </a:t>
            </a:r>
            <a:r>
              <a:rPr lang="en-US" altLang="en-US" sz="2000" b="1" dirty="0"/>
              <a:t>subtraction</a:t>
            </a: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en-US" dirty="0"/>
              <a:t> When subtracting A – B, processor will </a:t>
            </a:r>
            <a:r>
              <a:rPr lang="en-US" altLang="en-US" b="1" u="sng" dirty="0">
                <a:solidFill>
                  <a:srgbClr val="FF0000"/>
                </a:solidFill>
              </a:rPr>
              <a:t>convert it to an addition </a:t>
            </a:r>
            <a:r>
              <a:rPr lang="en-US" altLang="en-US" dirty="0"/>
              <a:t>expression</a:t>
            </a:r>
          </a:p>
          <a:p>
            <a:pPr marL="1271400" lvl="7" indent="0">
              <a:lnSpc>
                <a:spcPct val="150000"/>
              </a:lnSpc>
              <a:buNone/>
              <a:defRPr/>
            </a:pPr>
            <a:r>
              <a:rPr lang="en-US" altLang="en-US" sz="2000" b="1" dirty="0">
                <a:latin typeface="Garamond" panose="02020404030301010803" pitchFamily="18" charset="0"/>
              </a:rPr>
              <a:t>                                           A + (-B)</a:t>
            </a:r>
          </a:p>
        </p:txBody>
      </p:sp>
    </p:spTree>
    <p:extLst>
      <p:ext uri="{BB962C8B-B14F-4D97-AF65-F5344CB8AC3E}">
        <p14:creationId xmlns:p14="http://schemas.microsoft.com/office/powerpoint/2010/main" val="6093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E6A1-D560-FB40-8842-FB2F94B0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39B48-1CF6-C14B-AAC3-8EDA7853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2575-D9A3-0645-A4D4-281BAD3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95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129EA341-BD19-A14E-95A5-0C9DAA10B9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4500" dirty="0"/>
              <a:t>Data Representation: Forming the </a:t>
            </a:r>
            <a:r>
              <a:rPr lang="en-US" altLang="en-US" sz="4500" b="1" dirty="0"/>
              <a:t>Two's Complement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878" y="1870790"/>
            <a:ext cx="77724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dirty="0"/>
              <a:t> Negative integer numbers are stored in </a:t>
            </a:r>
            <a:r>
              <a:rPr lang="en-US" altLang="en-US" b="1" u="sng" dirty="0"/>
              <a:t>two's complement notation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dirty="0"/>
              <a:t> Represents the additive Inverse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73" y="3419219"/>
            <a:ext cx="6213132" cy="209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633300" y="5518448"/>
            <a:ext cx="7772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solidFill>
                  <a:srgbClr val="00B050"/>
                </a:solidFill>
              </a:rPr>
              <a:t>Note that 00000001 + 11111111 = 00000000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8153400" y="3106911"/>
            <a:ext cx="3740580" cy="2175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accent3"/>
                </a:solidFill>
              </a:rPr>
              <a:t> </a:t>
            </a:r>
            <a:r>
              <a:rPr lang="en-US" altLang="en-US" sz="1400" b="1" dirty="0">
                <a:solidFill>
                  <a:schemeClr val="tx1"/>
                </a:solidFill>
              </a:rPr>
              <a:t>First: </a:t>
            </a:r>
            <a:r>
              <a:rPr lang="en-US" altLang="en-US" sz="1400" dirty="0">
                <a:solidFill>
                  <a:schemeClr val="tx1"/>
                </a:solidFill>
              </a:rPr>
              <a:t>represent the </a:t>
            </a:r>
            <a:r>
              <a:rPr lang="en-US" altLang="en-US" sz="1400" u="sng" dirty="0">
                <a:solidFill>
                  <a:schemeClr val="tx1"/>
                </a:solidFill>
              </a:rPr>
              <a:t>negative</a:t>
            </a:r>
            <a:r>
              <a:rPr lang="en-US" altLang="en-US" sz="1400" dirty="0">
                <a:solidFill>
                  <a:schemeClr val="tx1"/>
                </a:solidFill>
              </a:rPr>
              <a:t> number in binary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Second: </a:t>
            </a:r>
            <a:r>
              <a:rPr lang="en-US" altLang="en-US" sz="1400" dirty="0">
                <a:solidFill>
                  <a:schemeClr val="tx1"/>
                </a:solidFill>
              </a:rPr>
              <a:t>do One’s complement:</a:t>
            </a: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olidFill>
                  <a:schemeClr val="tx1"/>
                </a:solidFill>
              </a:rPr>
              <a:t>Replace every 0 with a 1, </a:t>
            </a: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olidFill>
                  <a:schemeClr val="tx1"/>
                </a:solidFill>
              </a:rPr>
              <a:t>and replace every 1 with a 0  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r>
              <a:rPr lang="en-US" altLang="en-US" sz="1400" b="1" dirty="0">
                <a:solidFill>
                  <a:schemeClr val="tx1"/>
                </a:solidFill>
              </a:rPr>
              <a:t>Third</a:t>
            </a:r>
            <a:r>
              <a:rPr lang="en-US" altLang="en-US" sz="1400" dirty="0">
                <a:solidFill>
                  <a:schemeClr val="tx1"/>
                </a:solidFill>
              </a:rPr>
              <a:t>: do Two’s complement: add 1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Fourth: </a:t>
            </a:r>
            <a:r>
              <a:rPr lang="en-US" altLang="en-US" sz="1400" dirty="0">
                <a:solidFill>
                  <a:schemeClr val="tx1"/>
                </a:solidFill>
              </a:rPr>
              <a:t>represent the second number in binary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Fifth: </a:t>
            </a:r>
            <a:r>
              <a:rPr lang="en-US" altLang="en-US" sz="1400" dirty="0">
                <a:solidFill>
                  <a:schemeClr val="tx1"/>
                </a:solidFill>
              </a:rPr>
              <a:t>add the two numbers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0790" y="2599334"/>
            <a:ext cx="10586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Algorithm </a:t>
            </a:r>
          </a:p>
        </p:txBody>
      </p:sp>
    </p:spTree>
    <p:extLst>
      <p:ext uri="{BB962C8B-B14F-4D97-AF65-F5344CB8AC3E}">
        <p14:creationId xmlns:p14="http://schemas.microsoft.com/office/powerpoint/2010/main" val="241188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6F232-1E57-4B4D-BC54-BC83738E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6A2EF-ADA7-6B47-98B4-9E0D98E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8D5-2A9B-4943-BEE3-07DD27E9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3DBC462-5CC5-6547-B69D-51D3D059294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79" y="286603"/>
            <a:ext cx="10520097" cy="1807128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5500" dirty="0"/>
              <a:t>What is an </a:t>
            </a:r>
            <a:r>
              <a:rPr lang="en-US" altLang="en-US" sz="5500" b="1" u="sng" dirty="0"/>
              <a:t>assembler</a:t>
            </a:r>
            <a:r>
              <a:rPr lang="en-US" altLang="en-US" sz="5500" dirty="0"/>
              <a:t>, a </a:t>
            </a:r>
            <a:r>
              <a:rPr lang="en-US" altLang="en-US" sz="5500" b="1" u="sng" dirty="0"/>
              <a:t>linker</a:t>
            </a:r>
            <a:r>
              <a:rPr lang="en-US" altLang="en-US" sz="5500" dirty="0"/>
              <a:t>, a </a:t>
            </a:r>
            <a:r>
              <a:rPr lang="en-US" altLang="en-US" sz="5500" u="sng" dirty="0"/>
              <a:t>debugger</a:t>
            </a:r>
            <a:r>
              <a:rPr lang="en-US" altLang="en-US" sz="5500" dirty="0"/>
              <a:t>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14400" y="2774197"/>
            <a:ext cx="11009653" cy="3296820"/>
            <a:chOff x="1335924" y="3405129"/>
            <a:chExt cx="10742090" cy="2680878"/>
          </a:xfrm>
        </p:grpSpPr>
        <p:grpSp>
          <p:nvGrpSpPr>
            <p:cNvPr id="50" name="Group 49"/>
            <p:cNvGrpSpPr/>
            <p:nvPr/>
          </p:nvGrpSpPr>
          <p:grpSpPr>
            <a:xfrm>
              <a:off x="1472198" y="3405129"/>
              <a:ext cx="10605816" cy="2680878"/>
              <a:chOff x="1472198" y="3405129"/>
              <a:chExt cx="10605816" cy="268087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472198" y="3405129"/>
                <a:ext cx="10605816" cy="2680878"/>
                <a:chOff x="1472198" y="3405129"/>
                <a:chExt cx="10605816" cy="2680878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472198" y="3405129"/>
                  <a:ext cx="7737874" cy="2680878"/>
                  <a:chOff x="1472198" y="3405129"/>
                  <a:chExt cx="7737874" cy="2680878"/>
                </a:xfrm>
              </p:grpSpPr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417756" y="3405129"/>
                    <a:ext cx="5792316" cy="2680878"/>
                    <a:chOff x="3417756" y="3405129"/>
                    <a:chExt cx="5792316" cy="2680878"/>
                  </a:xfrm>
                </p:grpSpPr>
                <p:grpSp>
                  <p:nvGrpSpPr>
                    <p:cNvPr id="6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17756" y="3405129"/>
                      <a:ext cx="5606321" cy="2680878"/>
                      <a:chOff x="412" y="745"/>
                      <a:chExt cx="5008" cy="2140"/>
                    </a:xfrm>
                  </p:grpSpPr>
                  <p:sp>
                    <p:nvSpPr>
                      <p:cNvPr id="7" name="AutoShape 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42" y="2341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8" name="AutoShape 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2305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9" name="AutoShape 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570" y="2269"/>
                        <a:ext cx="653" cy="435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BA75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grpSp>
                    <p:nvGrpSpPr>
                      <p:cNvPr id="10" name="Group 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745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6" name="AutoShape 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7" name="Text Box 9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1" name="Group 1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1507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4" name="AutoShap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5" name="Text Box 1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2" name="Group 1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2" y="2269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42" name="AutoShap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43" name="Text Box 1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 dirty="0"/>
                            <a:t>Source</a:t>
                          </a:r>
                        </a:p>
                        <a:p>
                          <a:pPr algn="ctr"/>
                          <a:r>
                            <a:rPr lang="en-US" altLang="en-US" sz="1400" dirty="0"/>
                            <a:t>File</a:t>
                          </a:r>
                        </a:p>
                      </p:txBody>
                    </p:sp>
                  </p:grpSp>
                  <p:grpSp>
                    <p:nvGrpSpPr>
                      <p:cNvPr id="13" name="Group 1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5" y="745"/>
                        <a:ext cx="2105" cy="616"/>
                        <a:chOff x="1646" y="1471"/>
                        <a:chExt cx="2105" cy="616"/>
                      </a:xfrm>
                    </p:grpSpPr>
                    <p:sp>
                      <p:nvSpPr>
                        <p:cNvPr id="36" name="Line 1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46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37" name="Text Box 1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73" y="1616"/>
                          <a:ext cx="798" cy="36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lIns="0" rIns="0" anchor="ctr" anchorCtr="1"/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lang="en-US" altLang="en-US" sz="1400"/>
                            <a:t>Assembler</a:t>
                          </a:r>
                        </a:p>
                      </p:txBody>
                    </p:sp>
                    <p:grpSp>
                      <p:nvGrpSpPr>
                        <p:cNvPr id="38" name="Group 1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098" y="1471"/>
                          <a:ext cx="653" cy="616"/>
                          <a:chOff x="993" y="1471"/>
                          <a:chExt cx="653" cy="616"/>
                        </a:xfrm>
                      </p:grpSpPr>
                      <p:sp>
                        <p:nvSpPr>
                          <p:cNvPr id="40" name="AutoShape 2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flipV="1">
                            <a:off x="993" y="1471"/>
                            <a:ext cx="653" cy="616"/>
                          </a:xfrm>
                          <a:prstGeom prst="flowChartPunchedTape">
                            <a:avLst/>
                          </a:prstGeom>
                          <a:solidFill>
                            <a:srgbClr val="FFBA75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 sz="1400"/>
                          </a:p>
                        </p:txBody>
                      </p:sp>
                      <p:sp>
                        <p:nvSpPr>
                          <p:cNvPr id="41" name="Text Box 21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29" y="1616"/>
                            <a:ext cx="572" cy="290"/>
                          </a:xfrm>
                          <a:prstGeom prst="rect">
                            <a:avLst/>
                          </a:prstGeom>
                          <a:solidFill>
                            <a:srgbClr val="FFBA75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lIns="0" tIns="0" rIns="0" bIns="0" anchor="ctr"/>
                          <a:lstStyle/>
                          <a:p>
                            <a:pPr algn="ctr"/>
                            <a:r>
                              <a:rPr lang="en-US" altLang="en-US" sz="1400" dirty="0"/>
                              <a:t>Object</a:t>
                            </a:r>
                          </a:p>
                          <a:p>
                            <a:pPr algn="ctr"/>
                            <a:r>
                              <a:rPr lang="en-US" altLang="en-US" sz="1400" dirty="0"/>
                              <a:t>File</a:t>
                            </a:r>
                          </a:p>
                        </p:txBody>
                      </p:sp>
                    </p:grpSp>
                    <p:sp>
                      <p:nvSpPr>
                        <p:cNvPr id="39" name="Line 2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771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4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065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15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92" y="1652"/>
                        <a:ext cx="798" cy="3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0" rIns="0" anchor="ctr" anchorCtr="1"/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altLang="en-US" sz="1400"/>
                          <a:t>Assembler</a:t>
                        </a:r>
                      </a:p>
                    </p:txBody>
                  </p:sp>
                  <p:grpSp>
                    <p:nvGrpSpPr>
                      <p:cNvPr id="16" name="Group 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17" y="1507"/>
                        <a:ext cx="653" cy="616"/>
                        <a:chOff x="993" y="1471"/>
                        <a:chExt cx="653" cy="616"/>
                      </a:xfrm>
                    </p:grpSpPr>
                    <p:sp>
                      <p:nvSpPr>
                        <p:cNvPr id="34" name="AutoShape 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993" y="1471"/>
                          <a:ext cx="653" cy="616"/>
                        </a:xfrm>
                        <a:prstGeom prst="flowChartPunchedTape">
                          <a:avLst/>
                        </a:prstGeom>
                        <a:solidFill>
                          <a:srgbClr val="FFBA75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35" name="Text Box 2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29" y="1616"/>
                          <a:ext cx="572" cy="290"/>
                        </a:xfrm>
                        <a:prstGeom prst="rect">
                          <a:avLst/>
                        </a:prstGeom>
                        <a:solidFill>
                          <a:srgbClr val="FFBA75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lIns="0" tIns="0" rIns="0" bIns="0" anchor="ctr"/>
                        <a:lstStyle/>
                        <a:p>
                          <a:pPr algn="ctr"/>
                          <a:r>
                            <a:rPr lang="en-US" altLang="en-US" sz="1400"/>
                            <a:t>Object</a:t>
                          </a:r>
                        </a:p>
                        <a:p>
                          <a:pPr algn="ctr"/>
                          <a:r>
                            <a:rPr lang="en-US" altLang="en-US" sz="1400"/>
                            <a:t>File</a:t>
                          </a:r>
                        </a:p>
                      </p:txBody>
                    </p:sp>
                  </p:grpSp>
                  <p:sp>
                    <p:nvSpPr>
                      <p:cNvPr id="17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90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grpSp>
                    <p:nvGrpSpPr>
                      <p:cNvPr id="18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65" y="2269"/>
                        <a:ext cx="2105" cy="616"/>
                        <a:chOff x="1646" y="1471"/>
                        <a:chExt cx="2105" cy="616"/>
                      </a:xfrm>
                    </p:grpSpPr>
                    <p:sp>
                      <p:nvSpPr>
                        <p:cNvPr id="28" name="Line 3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46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  <p:sp>
                      <p:nvSpPr>
                        <p:cNvPr id="29" name="Text Box 3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73" y="1616"/>
                          <a:ext cx="798" cy="36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lIns="0" rIns="0" anchor="ctr" anchorCtr="1"/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lang="en-US" altLang="en-US" sz="1400"/>
                            <a:t>Assembler</a:t>
                          </a:r>
                        </a:p>
                      </p:txBody>
                    </p:sp>
                    <p:grpSp>
                      <p:nvGrpSpPr>
                        <p:cNvPr id="30" name="Group 3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098" y="1471"/>
                          <a:ext cx="653" cy="616"/>
                          <a:chOff x="993" y="1471"/>
                          <a:chExt cx="653" cy="616"/>
                        </a:xfrm>
                      </p:grpSpPr>
                      <p:sp>
                        <p:nvSpPr>
                          <p:cNvPr id="32" name="AutoShape 3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flipV="1">
                            <a:off x="993" y="1471"/>
                            <a:ext cx="653" cy="616"/>
                          </a:xfrm>
                          <a:prstGeom prst="flowChartPunchedTape">
                            <a:avLst/>
                          </a:prstGeom>
                          <a:solidFill>
                            <a:srgbClr val="FFBA75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 sz="1400"/>
                          </a:p>
                        </p:txBody>
                      </p:sp>
                      <p:sp>
                        <p:nvSpPr>
                          <p:cNvPr id="33" name="Text Box 34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29" y="1616"/>
                            <a:ext cx="572" cy="290"/>
                          </a:xfrm>
                          <a:prstGeom prst="rect">
                            <a:avLst/>
                          </a:prstGeom>
                          <a:solidFill>
                            <a:srgbClr val="FFBA75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lIns="0" tIns="0" rIns="0" bIns="0" anchor="ctr"/>
                          <a:lstStyle/>
                          <a:p>
                            <a:pPr algn="ctr"/>
                            <a:r>
                              <a:rPr lang="en-US" altLang="en-US" sz="1400"/>
                              <a:t>Object</a:t>
                            </a:r>
                          </a:p>
                          <a:p>
                            <a:pPr algn="ctr"/>
                            <a:r>
                              <a:rPr lang="en-US" altLang="en-US" sz="1400"/>
                              <a:t>File</a:t>
                            </a:r>
                          </a:p>
                        </p:txBody>
                      </p:sp>
                    </p:grpSp>
                    <p:sp>
                      <p:nvSpPr>
                        <p:cNvPr id="31" name="Line 3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771" y="1797"/>
                          <a:ext cx="327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400"/>
                        </a:p>
                      </p:txBody>
                    </p:sp>
                  </p:grpSp>
                  <p:sp>
                    <p:nvSpPr>
                      <p:cNvPr id="19" name="Line 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0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0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97" y="1652"/>
                        <a:ext cx="798" cy="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 anchorCtr="1"/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altLang="en-US" sz="1400"/>
                          <a:t>Linker</a:t>
                        </a:r>
                      </a:p>
                    </p:txBody>
                  </p:sp>
                  <p:sp>
                    <p:nvSpPr>
                      <p:cNvPr id="21" name="AutoShape 38"/>
                      <p:cNvSpPr>
                        <a:spLocks noChangeArrowheads="1"/>
                      </p:cNvSpPr>
                      <p:nvPr/>
                    </p:nvSpPr>
                    <p:spPr bwMode="auto">
                      <a:xfrm flipV="1">
                        <a:off x="4622" y="1507"/>
                        <a:ext cx="798" cy="616"/>
                      </a:xfrm>
                      <a:prstGeom prst="flowChartPunchedTape">
                        <a:avLst/>
                      </a:prstGeom>
                      <a:solidFill>
                        <a:srgbClr val="FF99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2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658" y="1688"/>
                        <a:ext cx="726" cy="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A75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0" tIns="0" rIns="0" bIns="0" anchor="ctr"/>
                      <a:lstStyle/>
                      <a:p>
                        <a:pPr algn="ctr"/>
                        <a:r>
                          <a:rPr lang="en-US" altLang="en-US" sz="1400"/>
                          <a:t>Executable</a:t>
                        </a:r>
                      </a:p>
                      <a:p>
                        <a:pPr algn="ctr"/>
                        <a:r>
                          <a:rPr lang="en-US" altLang="en-US" sz="1400"/>
                          <a:t>File</a:t>
                        </a:r>
                      </a:p>
                    </p:txBody>
                  </p:sp>
                  <p:sp>
                    <p:nvSpPr>
                      <p:cNvPr id="23" name="Line 4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95" y="1833"/>
                        <a:ext cx="327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4" name="Line 4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0" y="1216"/>
                        <a:ext cx="327" cy="43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5" name="Line 4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70" y="2014"/>
                        <a:ext cx="327" cy="43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6" name="Line 4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96" y="2015"/>
                        <a:ext cx="0" cy="25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/>
                      </a:p>
                    </p:txBody>
                  </p:sp>
                  <p:sp>
                    <p:nvSpPr>
                      <p:cNvPr id="27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06" y="2342"/>
                        <a:ext cx="580" cy="290"/>
                      </a:xfrm>
                      <a:prstGeom prst="rect">
                        <a:avLst/>
                      </a:prstGeom>
                      <a:solidFill>
                        <a:srgbClr val="FFBA75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0" tIns="0" rIns="0" bIns="0" anchor="ctr"/>
                      <a:lstStyle/>
                      <a:p>
                        <a:pPr algn="ctr"/>
                        <a:r>
                          <a:rPr lang="en-US" altLang="en-US" sz="1400"/>
                          <a:t>Link</a:t>
                        </a:r>
                      </a:p>
                      <a:p>
                        <a:pPr algn="ctr"/>
                        <a:r>
                          <a:rPr lang="en-US" altLang="en-US" sz="1400"/>
                          <a:t>Libraries</a:t>
                        </a:r>
                      </a:p>
                    </p:txBody>
                  </p:sp>
                </p:grpSp>
                <p:sp>
                  <p:nvSpPr>
                    <p:cNvPr id="2" name="Rectangle 1"/>
                    <p:cNvSpPr/>
                    <p:nvPr/>
                  </p:nvSpPr>
                  <p:spPr>
                    <a:xfrm>
                      <a:off x="8130738" y="5447220"/>
                      <a:ext cx="1079334" cy="369332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/>
                        <a:t>debugger</a:t>
                      </a:r>
                      <a:endParaRPr lang="en-US"/>
                    </a:p>
                  </p:txBody>
                </p:sp>
                <p:sp>
                  <p:nvSpPr>
                    <p:cNvPr id="49" name="Line 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68508" y="5052174"/>
                      <a:ext cx="8900" cy="39504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sz="1400"/>
                    </a:p>
                  </p:txBody>
                </p:sp>
              </p:grpSp>
              <p:sp>
                <p:nvSpPr>
                  <p:cNvPr id="4" name="Rectangle 3"/>
                  <p:cNvSpPr/>
                  <p:nvPr/>
                </p:nvSpPr>
                <p:spPr>
                  <a:xfrm>
                    <a:off x="1472198" y="4024634"/>
                    <a:ext cx="1468674" cy="90171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70000"/>
                      </a:lnSpc>
                      <a:spcBef>
                        <a:spcPct val="50000"/>
                      </a:spcBef>
                    </a:pPr>
                    <a:r>
                      <a:rPr lang="en-US" altLang="en-US" dirty="0" err="1"/>
                      <a:t>mov</a:t>
                    </a:r>
                    <a:r>
                      <a:rPr lang="en-US" altLang="en-US" dirty="0"/>
                      <a:t> </a:t>
                    </a:r>
                    <a:r>
                      <a:rPr lang="en-US" altLang="en-US" dirty="0" err="1"/>
                      <a:t>eax,</a:t>
                    </a:r>
                    <a:r>
                      <a:rPr lang="en-US" altLang="en-US" dirty="0" err="1">
                        <a:solidFill>
                          <a:schemeClr val="accent1"/>
                        </a:solidFill>
                      </a:rPr>
                      <a:t>A</a:t>
                    </a:r>
                    <a:endParaRPr lang="en-US" altLang="en-US" dirty="0">
                      <a:solidFill>
                        <a:schemeClr val="accent1"/>
                      </a:solidFill>
                    </a:endParaRPr>
                  </a:p>
                  <a:p>
                    <a:pPr>
                      <a:lnSpc>
                        <a:spcPct val="40000"/>
                      </a:lnSpc>
                      <a:spcBef>
                        <a:spcPct val="50000"/>
                      </a:spcBef>
                    </a:pPr>
                    <a:r>
                      <a:rPr lang="en-US" altLang="en-US" dirty="0" err="1">
                        <a:solidFill>
                          <a:schemeClr val="accent1"/>
                        </a:solidFill>
                      </a:rPr>
                      <a:t>mul</a:t>
                    </a:r>
                    <a:r>
                      <a:rPr lang="en-US" altLang="en-US" dirty="0">
                        <a:solidFill>
                          <a:schemeClr val="accent1"/>
                        </a:solidFill>
                      </a:rPr>
                      <a:t> B</a:t>
                    </a:r>
                  </a:p>
                  <a:p>
                    <a:pPr>
                      <a:lnSpc>
                        <a:spcPct val="40000"/>
                      </a:lnSpc>
                      <a:spcBef>
                        <a:spcPct val="50000"/>
                      </a:spcBef>
                    </a:pPr>
                    <a:r>
                      <a:rPr lang="en-US" altLang="en-US" dirty="0">
                        <a:solidFill>
                          <a:srgbClr val="C00000"/>
                        </a:solidFill>
                      </a:rPr>
                      <a:t>add</a:t>
                    </a:r>
                    <a:r>
                      <a:rPr lang="en-US" altLang="en-US" dirty="0"/>
                      <a:t> </a:t>
                    </a:r>
                    <a:r>
                      <a:rPr lang="en-US" altLang="en-US" dirty="0" err="1"/>
                      <a:t>eax,</a:t>
                    </a:r>
                    <a:r>
                      <a:rPr lang="en-US" altLang="en-US" dirty="0" err="1">
                        <a:solidFill>
                          <a:srgbClr val="C00000"/>
                        </a:solidFill>
                      </a:rPr>
                      <a:t>C</a:t>
                    </a:r>
                    <a:endParaRPr lang="en-US" altLang="en-US" dirty="0">
                      <a:solidFill>
                        <a:srgbClr val="C00000"/>
                      </a:solidFill>
                    </a:endParaRPr>
                  </a:p>
                  <a:p>
                    <a:pPr>
                      <a:lnSpc>
                        <a:spcPct val="60000"/>
                      </a:lnSpc>
                      <a:spcBef>
                        <a:spcPct val="50000"/>
                      </a:spcBef>
                    </a:pPr>
                    <a:r>
                      <a:rPr lang="en-US" altLang="en-US" dirty="0"/>
                      <a:t>call </a:t>
                    </a:r>
                    <a:r>
                      <a:rPr lang="en-US" altLang="en-US" dirty="0" err="1"/>
                      <a:t>WriteInt</a:t>
                    </a:r>
                    <a:endParaRPr lang="en-US" altLang="en-US" dirty="0"/>
                  </a:p>
                </p:txBody>
              </p:sp>
            </p:grpSp>
            <p:sp>
              <p:nvSpPr>
                <p:cNvPr id="53" name="Text Box 1030"/>
                <p:cNvSpPr txBox="1">
                  <a:spLocks noChangeArrowheads="1"/>
                </p:cNvSpPr>
                <p:nvPr/>
              </p:nvSpPr>
              <p:spPr bwMode="auto">
                <a:xfrm>
                  <a:off x="9551343" y="3774576"/>
                  <a:ext cx="2526671" cy="170508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tIns="137160" bIns="13716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b="1" dirty="0">
                      <a:solidFill>
                        <a:srgbClr val="FF0000"/>
                      </a:solidFill>
                    </a:rPr>
                    <a:t>Intel Machine Language: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A1 00000000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F7 25 00000004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03 05 00000008</a:t>
                  </a:r>
                </a:p>
                <a:p>
                  <a:pPr eaLnBrk="1" hangingPunct="1">
                    <a:lnSpc>
                      <a:spcPct val="7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600" dirty="0"/>
                    <a:t>E8 00500000</a:t>
                  </a: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2951193" y="3950074"/>
                <a:ext cx="466563" cy="22674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9034398" y="4718852"/>
                <a:ext cx="48696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1335924" y="3611520"/>
              <a:ext cx="1855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 dirty="0">
                  <a:solidFill>
                    <a:srgbClr val="FF0000"/>
                  </a:solidFill>
                </a:rPr>
                <a:t> Intel Assembly code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838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B224FF-E641-3743-AB89-E7F4110FDA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</a:t>
            </a:r>
            <a:r>
              <a:rPr lang="en-US" altLang="en-US" sz="4000" b="1" dirty="0">
                <a:solidFill>
                  <a:schemeClr val="accent1"/>
                </a:solidFill>
              </a:rPr>
              <a:t>Subtraction</a:t>
            </a:r>
          </a:p>
        </p:txBody>
      </p:sp>
      <p:sp>
        <p:nvSpPr>
          <p:cNvPr id="3686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49680" y="1845734"/>
            <a:ext cx="10058400" cy="402336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When subtracting A – B, convert B to </a:t>
            </a:r>
            <a:r>
              <a:rPr lang="en-US" altLang="en-US" dirty="0">
                <a:solidFill>
                  <a:srgbClr val="C00000"/>
                </a:solidFill>
              </a:rPr>
              <a:t>its two's complement</a:t>
            </a:r>
          </a:p>
          <a:p>
            <a:pPr marL="91440" lvl="7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en-US" altLang="en-US" dirty="0"/>
              <a:t>                 </a:t>
            </a:r>
            <a:r>
              <a:rPr lang="en-US" altLang="en-US" sz="2000" b="1" dirty="0">
                <a:solidFill>
                  <a:schemeClr val="tx1"/>
                </a:solidFill>
              </a:rPr>
              <a:t>A + (-B)</a:t>
            </a:r>
            <a:endParaRPr lang="en-US" altLang="en-US" dirty="0"/>
          </a:p>
          <a:p>
            <a:pPr eaLnBrk="1" hangingPunct="1">
              <a:defRPr/>
            </a:pPr>
            <a:endParaRPr lang="en-US" altLang="en-US" sz="1000" dirty="0"/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 </a:t>
            </a:r>
            <a:r>
              <a:rPr lang="en-US" altLang="en-US" sz="2300" dirty="0"/>
              <a:t>A:      0 0 0 0 1 1 0 0			                   A:       0 0 0 0 1 1 0 0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300" dirty="0"/>
              <a:t>  B: (-) 0 0 0 0 0 0 1 1                   2’s complement of B: (+) 1 1 1 1 1 1 0 1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300" dirty="0"/>
              <a:t>	  	                                  (where is the carry?)               0 0 0 0 1 0 0 1   </a:t>
            </a:r>
          </a:p>
        </p:txBody>
      </p:sp>
      <p:sp>
        <p:nvSpPr>
          <p:cNvPr id="36870" name="Line 1028"/>
          <p:cNvSpPr>
            <a:spLocks noChangeShapeType="1"/>
          </p:cNvSpPr>
          <p:nvPr/>
        </p:nvSpPr>
        <p:spPr bwMode="auto">
          <a:xfrm>
            <a:off x="4038600" y="3429000"/>
            <a:ext cx="9848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71" name="Line 1029"/>
          <p:cNvSpPr>
            <a:spLocks noChangeShapeType="1"/>
          </p:cNvSpPr>
          <p:nvPr/>
        </p:nvSpPr>
        <p:spPr bwMode="auto">
          <a:xfrm>
            <a:off x="1912491" y="3996146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36872" name="Line 1030"/>
          <p:cNvSpPr>
            <a:spLocks noChangeShapeType="1"/>
          </p:cNvSpPr>
          <p:nvPr/>
        </p:nvSpPr>
        <p:spPr bwMode="auto">
          <a:xfrm>
            <a:off x="7794585" y="3999026"/>
            <a:ext cx="19860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1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54B224FF-E641-3743-AB89-E7F4110FDAE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chemeClr val="accent1"/>
                </a:solidFill>
              </a:rPr>
              <a:t>Binary </a:t>
            </a:r>
            <a:r>
              <a:rPr lang="en-US" altLang="en-US" sz="4000" b="1" dirty="0">
                <a:solidFill>
                  <a:schemeClr val="accent1"/>
                </a:solidFill>
              </a:rPr>
              <a:t>Subtraction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7655" y="1828766"/>
            <a:ext cx="42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What if the result is </a:t>
            </a:r>
            <a:r>
              <a:rPr lang="en-US">
                <a:solidFill>
                  <a:srgbClr val="C00000"/>
                </a:solidFill>
              </a:rPr>
              <a:t>a negative number?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25" y="2190040"/>
            <a:ext cx="5958581" cy="410188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86185" y="5371454"/>
            <a:ext cx="129430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>
                <a:solidFill>
                  <a:srgbClr val="C00000"/>
                </a:solidFill>
                <a:latin typeface="Times" charset="0"/>
              </a:rPr>
              <a:t>- convert the negative number to its positive equivalent</a:t>
            </a:r>
            <a:endParaRPr lang="en-US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56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674834DD-F115-534D-9593-75D558EB6F3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3200" dirty="0">
                <a:solidFill>
                  <a:srgbClr val="FF0000"/>
                </a:solidFill>
              </a:rPr>
              <a:t>Learn How To Do the Following: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83764"/>
            <a:ext cx="9920468" cy="36576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>
                <a:solidFill>
                  <a:srgbClr val="C00000"/>
                </a:solidFill>
              </a:rPr>
              <a:t> </a:t>
            </a:r>
            <a:r>
              <a:rPr lang="en-US" altLang="en-US" sz="2500" dirty="0"/>
              <a:t>Form the two's complement of a hexadecimal integer (page 16)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binary to decimal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decimal to binary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decimal to hexadecimal (page 17)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500" dirty="0"/>
              <a:t> Convert signed hexadecimal to decimal (page 17)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altLang="en-US" sz="2500" dirty="0"/>
          </a:p>
          <a:p>
            <a:pPr marL="0" indent="0" algn="ctr" eaLnBrk="1" hangingPunct="1">
              <a:buNone/>
              <a:defRPr/>
            </a:pPr>
            <a:r>
              <a:rPr lang="en-US" altLang="en-US" sz="2500" dirty="0">
                <a:solidFill>
                  <a:srgbClr val="FF0000"/>
                </a:solidFill>
              </a:rPr>
              <a:t>You must know these conversions!</a:t>
            </a:r>
          </a:p>
        </p:txBody>
      </p:sp>
    </p:spTree>
    <p:extLst>
      <p:ext uri="{BB962C8B-B14F-4D97-AF65-F5344CB8AC3E}">
        <p14:creationId xmlns:p14="http://schemas.microsoft.com/office/powerpoint/2010/main" val="88916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2D35ABD-E9E4-A749-9248-97A2BBB4BAA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Ranges of </a:t>
            </a:r>
            <a:r>
              <a:rPr lang="en-US" altLang="en-US" sz="4000" b="1" dirty="0">
                <a:solidFill>
                  <a:srgbClr val="FF0000"/>
                </a:solidFill>
              </a:rPr>
              <a:t>Signed Integers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61445"/>
            <a:ext cx="8153400" cy="250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382843" y="1816878"/>
            <a:ext cx="807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chemeClr val="accent3"/>
              </a:buClr>
              <a:defRPr/>
            </a:pPr>
            <a:r>
              <a:rPr lang="en-US" altLang="en-US" dirty="0">
                <a:latin typeface="Garamond" panose="02020404030301010803" pitchFamily="18" charset="0"/>
              </a:rPr>
              <a:t>The </a:t>
            </a:r>
            <a:r>
              <a:rPr lang="en-US" alt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highest bit is reserved for the sign</a:t>
            </a:r>
            <a:r>
              <a:rPr lang="en-US" altLang="en-US" dirty="0">
                <a:latin typeface="Garamond" panose="02020404030301010803" pitchFamily="18" charset="0"/>
              </a:rPr>
              <a:t>. This limits the range: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72063F92-1D2C-6F4D-92F6-2CF61D43A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5441560"/>
            <a:ext cx="7391400" cy="5413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700" dirty="0">
                <a:solidFill>
                  <a:srgbClr val="00B050"/>
                </a:solidFill>
              </a:rPr>
              <a:t>Practice: What is the largest positive value that may be stored in 20 bits?</a:t>
            </a:r>
          </a:p>
        </p:txBody>
      </p:sp>
    </p:spTree>
    <p:extLst>
      <p:ext uri="{BB962C8B-B14F-4D97-AF65-F5344CB8AC3E}">
        <p14:creationId xmlns:p14="http://schemas.microsoft.com/office/powerpoint/2010/main" val="41443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6793A-A461-0F42-A408-D86E4531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C5AC1-AD7C-6A44-8267-78125243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02009-6291-9544-9E65-F656BA97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6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219077" y="6475827"/>
            <a:ext cx="4822804" cy="365125"/>
          </a:xfrm>
          <a:ln/>
        </p:spPr>
        <p:txBody>
          <a:bodyPr/>
          <a:lstStyle/>
          <a:p>
            <a:fld id="{9AB116F9-48D5-0D47-93F9-B8DDA5073810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97280" y="370021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Representation: </a:t>
            </a:r>
            <a:r>
              <a:rPr lang="en-US" altLang="en-US" sz="4000" b="1" dirty="0">
                <a:solidFill>
                  <a:schemeClr val="accent1"/>
                </a:solidFill>
              </a:rPr>
              <a:t>Signed</a:t>
            </a:r>
            <a:r>
              <a:rPr lang="en-US" altLang="en-US" sz="4000" dirty="0">
                <a:solidFill>
                  <a:schemeClr val="accent1"/>
                </a:solidFill>
              </a:rPr>
              <a:t> Integers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177490" y="1791700"/>
            <a:ext cx="87630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en-US" sz="1800" dirty="0"/>
              <a:t> List all the </a:t>
            </a:r>
            <a:r>
              <a:rPr lang="en-US" altLang="en-US" sz="1800" b="1" dirty="0"/>
              <a:t>Four-bit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C00000"/>
                </a:solidFill>
              </a:rPr>
              <a:t>two’s complement </a:t>
            </a:r>
            <a:r>
              <a:rPr lang="en-US" altLang="en-US" sz="1800" dirty="0"/>
              <a:t>numbers: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Total numbers can be stored 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26626" y="3230138"/>
                <a:ext cx="1626093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– 1 = 15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626" y="3230138"/>
                <a:ext cx="1626093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78625"/>
              </p:ext>
            </p:extLst>
          </p:nvPr>
        </p:nvGraphicFramePr>
        <p:xfrm>
          <a:off x="6141383" y="1798243"/>
          <a:ext cx="2460933" cy="4422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Binary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Unsigned value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8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0111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011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101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110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600" dirty="0">
                          <a:effectLst/>
                        </a:rPr>
                        <a:t>111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518"/>
              </p:ext>
            </p:extLst>
          </p:nvPr>
        </p:nvGraphicFramePr>
        <p:xfrm>
          <a:off x="8693511" y="1816293"/>
          <a:ext cx="1291539" cy="441318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91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Signed value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-8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-7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-6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-4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45" y="1791700"/>
            <a:ext cx="1950171" cy="44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24CFBE5-0217-2141-93E0-4883D97BD03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4000" dirty="0">
                <a:solidFill>
                  <a:srgbClr val="FF0000"/>
                </a:solidFill>
              </a:rPr>
              <a:t>Character Storage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70769"/>
            <a:ext cx="10824148" cy="4745724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dirty="0"/>
              <a:t> C</a:t>
            </a:r>
            <a:r>
              <a:rPr lang="en-US" dirty="0"/>
              <a:t>omputers only store binary data, </a:t>
            </a:r>
            <a:r>
              <a:rPr lang="en-US" b="1" dirty="0"/>
              <a:t>how do they represent characters?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 altLang="en-US" b="1" dirty="0"/>
              <a:t> Character sets (</a:t>
            </a:r>
            <a:r>
              <a:rPr lang="en-US" b="1" dirty="0"/>
              <a:t>a mapping of characters to integers</a:t>
            </a:r>
            <a:r>
              <a:rPr lang="en-US" altLang="en-US" b="1" dirty="0"/>
              <a:t>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Standard ASCII (0 – 127)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Extended ASCII (0 – 255)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ANSI (0 – 255)</a:t>
            </a:r>
          </a:p>
          <a:p>
            <a:pPr lvl="2">
              <a:buFont typeface="Wingdings" charset="2"/>
              <a:buChar char="§"/>
              <a:defRPr/>
            </a:pPr>
            <a:r>
              <a:rPr lang="en-US" altLang="en-US" sz="1800" dirty="0"/>
              <a:t>Unicode  (0 – 65,535)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Null-terminated String</a:t>
            </a:r>
          </a:p>
          <a:p>
            <a:pPr lvl="1" eaLnBrk="1" hangingPunct="1">
              <a:defRPr/>
            </a:pPr>
            <a:r>
              <a:rPr lang="en-US" altLang="en-US" dirty="0"/>
              <a:t>Array of characters followed by a </a:t>
            </a:r>
            <a:r>
              <a:rPr lang="en-US" altLang="en-US" i="1" dirty="0"/>
              <a:t>null byte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b="1" dirty="0"/>
              <a:t> Using the ASCII table</a:t>
            </a:r>
          </a:p>
          <a:p>
            <a:pPr lvl="1">
              <a:defRPr/>
            </a:pPr>
            <a:r>
              <a:rPr lang="en-US" altLang="x-none" dirty="0"/>
              <a:t>ASCII (American Standard Code for Information Interchange) </a:t>
            </a:r>
            <a:r>
              <a:rPr lang="en-US" altLang="x-none" b="1" dirty="0"/>
              <a:t>maps each character to a specific number (decimal, hexadecimal, and bit pattern</a:t>
            </a:r>
            <a:r>
              <a:rPr lang="en-US" altLang="x-none" dirty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7211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 dirty="0"/>
              <a:t>ASCII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05" y="734457"/>
            <a:ext cx="8392349" cy="5638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3984" y="101937"/>
            <a:ext cx="93958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5343449" y="6461866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pPr algn="ctr"/>
              <a:t>47</a:t>
            </a:fld>
            <a:endParaRPr lang="en-US" sz="160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54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9C5E85A-96F9-9C41-9F9A-D66B91CE20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553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Data Representation: </a:t>
            </a:r>
            <a:r>
              <a:rPr lang="en-US" altLang="en-US" sz="3600" dirty="0">
                <a:solidFill>
                  <a:srgbClr val="FF0000"/>
                </a:solidFill>
              </a:rPr>
              <a:t>Numeric Data Representation</a:t>
            </a:r>
          </a:p>
        </p:txBody>
      </p:sp>
      <p:sp>
        <p:nvSpPr>
          <p:cNvPr id="4096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0404" y="1916878"/>
            <a:ext cx="5715000" cy="37338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Pure</a:t>
            </a:r>
            <a:r>
              <a:rPr lang="en-US" altLang="en-US" dirty="0"/>
              <a:t> </a:t>
            </a:r>
            <a:r>
              <a:rPr lang="en-US" altLang="en-US" b="1" dirty="0"/>
              <a:t>binary</a:t>
            </a:r>
          </a:p>
          <a:p>
            <a:pPr lvl="1" eaLnBrk="1" hangingPunct="1">
              <a:defRPr/>
            </a:pPr>
            <a:r>
              <a:rPr lang="en-US" altLang="en-US" dirty="0"/>
              <a:t>can be calculated directly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binary</a:t>
            </a:r>
          </a:p>
          <a:p>
            <a:pPr lvl="1">
              <a:defRPr/>
            </a:pPr>
            <a:r>
              <a:rPr lang="en-US" altLang="en-US" dirty="0"/>
              <a:t>string of digits: "</a:t>
            </a:r>
            <a:r>
              <a:rPr lang="ru-RU" b="1" dirty="0"/>
              <a:t>0 1 1 0 0 0 0 1</a:t>
            </a:r>
            <a:r>
              <a:rPr lang="en-US" altLang="en-US" dirty="0"/>
              <a:t>”  , </a:t>
            </a:r>
            <a:r>
              <a:rPr lang="en-US" dirty="0"/>
              <a:t>character “</a:t>
            </a:r>
            <a:r>
              <a:rPr lang="en-US" altLang="en-US" dirty="0"/>
              <a:t>a”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decimal</a:t>
            </a:r>
          </a:p>
          <a:p>
            <a:pPr lvl="1" eaLnBrk="1" hangingPunct="1">
              <a:defRPr/>
            </a:pPr>
            <a:r>
              <a:rPr lang="en-US" altLang="en-US" dirty="0"/>
              <a:t>string of digits: ”97”     a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b="1" dirty="0"/>
              <a:t>ASCII</a:t>
            </a:r>
            <a:r>
              <a:rPr lang="en-US" altLang="en-US" dirty="0"/>
              <a:t> </a:t>
            </a:r>
            <a:r>
              <a:rPr lang="en-US" altLang="en-US" b="1" dirty="0"/>
              <a:t>hexadecimal</a:t>
            </a:r>
          </a:p>
          <a:p>
            <a:pPr lvl="1" eaLnBrk="1" hangingPunct="1">
              <a:defRPr/>
            </a:pPr>
            <a:r>
              <a:rPr lang="en-US" altLang="en-US" dirty="0"/>
              <a:t>string of digits: ”61”     a</a:t>
            </a:r>
          </a:p>
        </p:txBody>
      </p:sp>
    </p:spTree>
    <p:extLst>
      <p:ext uri="{BB962C8B-B14F-4D97-AF65-F5344CB8AC3E}">
        <p14:creationId xmlns:p14="http://schemas.microsoft.com/office/powerpoint/2010/main" val="1399127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CB5470-2405-8141-86A9-42BF33D947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What's Next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10058400" cy="4330214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65000"/>
                  </a:schemeClr>
                </a:solidFill>
              </a:rPr>
              <a:t>- Virtual Machine Concept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Virtual Machines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Specific Machine Levels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Translating Languages</a:t>
            </a:r>
            <a:endParaRPr lang="en-US" alt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</a:rPr>
              <a:t>- Data Representation</a:t>
            </a:r>
          </a:p>
          <a:p>
            <a:r>
              <a:rPr lang="en-US" altLang="en-US" sz="2400" b="1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364861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072B-EC79-1A4C-93B8-06652EE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8F13-6E01-794F-8C17-24A48268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b="1" dirty="0"/>
              <a:t>hardware/software</a:t>
            </a:r>
            <a:r>
              <a:rPr lang="en-US" altLang="en-US" dirty="0"/>
              <a:t> do I need?</a:t>
            </a:r>
          </a:p>
          <a:p>
            <a:pPr lvl="1"/>
            <a:r>
              <a:rPr lang="en-US" dirty="0"/>
              <a:t>Computer 32/64 bit</a:t>
            </a:r>
          </a:p>
          <a:p>
            <a:pPr lvl="1"/>
            <a:r>
              <a:rPr lang="en-US" dirty="0"/>
              <a:t>Windows + Microsoft Visual Studio</a:t>
            </a:r>
          </a:p>
          <a:p>
            <a:pPr lvl="1"/>
            <a:r>
              <a:rPr lang="en-US" dirty="0"/>
              <a:t>Mac + Virtualization software (</a:t>
            </a:r>
            <a:r>
              <a:rPr lang="en-US" dirty="0" err="1"/>
              <a:t>Virtualbox</a:t>
            </a:r>
            <a:r>
              <a:rPr lang="en-US" dirty="0"/>
              <a:t>) + Windows + Microsoft Visual Studio</a:t>
            </a:r>
          </a:p>
          <a:p>
            <a:r>
              <a:rPr lang="en-US" altLang="en-US" dirty="0"/>
              <a:t>What </a:t>
            </a:r>
            <a:r>
              <a:rPr lang="en-US" altLang="en-US" b="1" dirty="0"/>
              <a:t>types of programs </a:t>
            </a:r>
            <a:r>
              <a:rPr lang="en-US" altLang="en-US" dirty="0"/>
              <a:t>will I create? </a:t>
            </a:r>
          </a:p>
          <a:p>
            <a:pPr lvl="1"/>
            <a:r>
              <a:rPr lang="en-US" altLang="en-US" dirty="0"/>
              <a:t>Mainly </a:t>
            </a:r>
            <a:r>
              <a:rPr lang="en-US" altLang="en-US" b="1" dirty="0"/>
              <a:t>32-Bit, </a:t>
            </a:r>
            <a:r>
              <a:rPr lang="en-US" altLang="en-US" dirty="0"/>
              <a:t>Some 64 bit </a:t>
            </a:r>
          </a:p>
          <a:p>
            <a:r>
              <a:rPr lang="en-US" altLang="en-US" dirty="0"/>
              <a:t>What do I get with this book? </a:t>
            </a:r>
          </a:p>
          <a:p>
            <a:pPr lvl="1"/>
            <a:r>
              <a:rPr lang="en-US" altLang="en-US" dirty="0">
                <a:solidFill>
                  <a:schemeClr val="accent3"/>
                </a:solidFill>
                <a:hlinkClick r:id="rId2"/>
              </a:rPr>
              <a:t>http://www.asmirvine.com/</a:t>
            </a:r>
            <a:endParaRPr lang="en-US" altLang="en-US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9E38A-A749-2E46-8923-DAC5D789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3D36-87C5-7749-94A2-09FE0EC6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90077-2793-CF4A-B354-5C355B73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EBE6-4A62-C04E-A766-765B45D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3A22-E987-BC46-BCB0-3FC907F3B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world of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1499-CA92-384D-822B-0ADA63FF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AD4BB-5B72-2141-8734-B663D76C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3428-0BC3-F446-B8BC-54C9D185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59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45C35EC-1D01-EB42-B1F7-D55935F689F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Boolean Operations</a:t>
            </a:r>
          </a:p>
        </p:txBody>
      </p:sp>
      <p:sp>
        <p:nvSpPr>
          <p:cNvPr id="4301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39187" y="1900003"/>
            <a:ext cx="6019800" cy="29718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NOT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OR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Operator Precedence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Tables</a:t>
            </a:r>
          </a:p>
        </p:txBody>
      </p:sp>
    </p:spTree>
    <p:extLst>
      <p:ext uri="{BB962C8B-B14F-4D97-AF65-F5344CB8AC3E}">
        <p14:creationId xmlns:p14="http://schemas.microsoft.com/office/powerpoint/2010/main" val="4154942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4E2AB379-1025-C848-8F3B-9ABE13579DD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Boolean Algebra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419" y="1951920"/>
            <a:ext cx="7772400" cy="19050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Based on </a:t>
            </a:r>
            <a:r>
              <a:rPr lang="en-US" altLang="en-US" b="1" u="sng" dirty="0">
                <a:solidFill>
                  <a:srgbClr val="FF0000"/>
                </a:solidFill>
              </a:rPr>
              <a:t>symbolic logic</a:t>
            </a:r>
            <a:r>
              <a:rPr lang="en-US" altLang="en-US" dirty="0"/>
              <a:t>, designed by </a:t>
            </a:r>
            <a:r>
              <a:rPr lang="en-US" altLang="en-US" dirty="0">
                <a:solidFill>
                  <a:schemeClr val="accent1"/>
                </a:solidFill>
              </a:rPr>
              <a:t>George Boole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Boolean expressions</a:t>
            </a:r>
            <a:r>
              <a:rPr lang="en-US" altLang="en-US" dirty="0"/>
              <a:t> created from: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>
                <a:solidFill>
                  <a:srgbClr val="00B050"/>
                </a:solidFill>
              </a:rPr>
              <a:t>NOT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C00000"/>
                </a:solidFill>
              </a:rPr>
              <a:t>OR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1" y="3388583"/>
            <a:ext cx="5802977" cy="273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113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B757B79B-31E4-3D48-9F51-738F01B6B3A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NOT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1672" y="1867694"/>
            <a:ext cx="6553200" cy="11430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Inverts (reverses) a </a:t>
            </a:r>
            <a:r>
              <a:rPr lang="en-US" altLang="en-US" dirty="0" err="1"/>
              <a:t>boolean</a:t>
            </a:r>
            <a:r>
              <a:rPr lang="en-US" altLang="en-US" dirty="0"/>
              <a:t> value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NOT</a:t>
            </a:r>
            <a:r>
              <a:rPr lang="en-US" altLang="en-US" dirty="0"/>
              <a:t> operator:</a:t>
            </a:r>
          </a:p>
        </p:txBody>
      </p:sp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41" y="3282950"/>
            <a:ext cx="1751220" cy="177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9640" name="Group 8"/>
          <p:cNvGrpSpPr>
            <a:grpSpLocks/>
          </p:cNvGrpSpPr>
          <p:nvPr/>
        </p:nvGrpSpPr>
        <p:grpSpPr bwMode="auto">
          <a:xfrm>
            <a:off x="5461000" y="3282950"/>
            <a:ext cx="3733800" cy="1622424"/>
            <a:chOff x="2480" y="1729"/>
            <a:chExt cx="2352" cy="1022"/>
          </a:xfrm>
          <a:solidFill>
            <a:schemeClr val="bg1"/>
          </a:solidFill>
        </p:grpSpPr>
        <p:graphicFrame>
          <p:nvGraphicFramePr>
            <p:cNvPr id="53255" name="Object 6"/>
            <p:cNvGraphicFramePr>
              <a:graphicFrameLocks noChangeAspect="1"/>
            </p:cNvGraphicFramePr>
            <p:nvPr/>
          </p:nvGraphicFramePr>
          <p:xfrm>
            <a:off x="2912" y="2115"/>
            <a:ext cx="148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3" name="VISIO" r:id="rId4" imgW="790956" imgH="336804" progId="Visio.Drawing.6">
                    <p:embed/>
                  </p:oleObj>
                </mc:Choice>
                <mc:Fallback>
                  <p:oleObj name="VISIO" r:id="rId4" imgW="790956" imgH="336804" progId="Visio.Drawing.6">
                    <p:embed/>
                    <p:pic>
                      <p:nvPicPr>
                        <p:cNvPr id="5325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" y="2115"/>
                          <a:ext cx="1488" cy="636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2480" y="1729"/>
              <a:ext cx="2352" cy="33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NOT: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324759" y="5694337"/>
            <a:ext cx="9275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UNARY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one variable or expressions)</a:t>
            </a:r>
          </a:p>
        </p:txBody>
      </p:sp>
    </p:spTree>
    <p:extLst>
      <p:ext uri="{BB962C8B-B14F-4D97-AF65-F5344CB8AC3E}">
        <p14:creationId xmlns:p14="http://schemas.microsoft.com/office/powerpoint/2010/main" val="7301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366EE4F0-D86E-F443-842E-30C2D29640B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AND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52927" y="1910187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AND</a:t>
            </a:r>
            <a:r>
              <a:rPr lang="en-US" altLang="en-US" dirty="0"/>
              <a:t> operator:</a:t>
            </a: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54" y="2507601"/>
            <a:ext cx="2311626" cy="282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0664" name="Group 8"/>
          <p:cNvGrpSpPr>
            <a:grpSpLocks/>
          </p:cNvGrpSpPr>
          <p:nvPr/>
        </p:nvGrpSpPr>
        <p:grpSpPr bwMode="auto">
          <a:xfrm>
            <a:off x="5772462" y="3148560"/>
            <a:ext cx="3733800" cy="1544638"/>
            <a:chOff x="2544" y="1872"/>
            <a:chExt cx="2352" cy="973"/>
          </a:xfrm>
          <a:solidFill>
            <a:schemeClr val="bg1"/>
          </a:solidFill>
        </p:grpSpPr>
        <p:graphicFrame>
          <p:nvGraphicFramePr>
            <p:cNvPr id="54279" name="Object 6"/>
            <p:cNvGraphicFramePr>
              <a:graphicFrameLocks noChangeAspect="1"/>
            </p:cNvGraphicFramePr>
            <p:nvPr/>
          </p:nvGraphicFramePr>
          <p:xfrm>
            <a:off x="3120" y="2208"/>
            <a:ext cx="1248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7" name="VISIO" r:id="rId4" imgW="790956" imgH="402336" progId="Visio.Drawing.6">
                    <p:embed/>
                  </p:oleObj>
                </mc:Choice>
                <mc:Fallback>
                  <p:oleObj name="VISIO" r:id="rId4" imgW="790956" imgH="402336" progId="Visio.Drawing.6">
                    <p:embed/>
                    <p:pic>
                      <p:nvPicPr>
                        <p:cNvPr id="542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08"/>
                          <a:ext cx="1248" cy="63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9" name="Text Box 7"/>
            <p:cNvSpPr txBox="1">
              <a:spLocks noChangeArrowheads="1"/>
            </p:cNvSpPr>
            <p:nvPr/>
          </p:nvSpPr>
          <p:spPr bwMode="auto">
            <a:xfrm>
              <a:off x="2544" y="1872"/>
              <a:ext cx="2352" cy="33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AND: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097280" y="5616112"/>
            <a:ext cx="1062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two variables or expressions –  “binary” in this context does not mean “base-2”)</a:t>
            </a:r>
          </a:p>
        </p:txBody>
      </p:sp>
    </p:spTree>
    <p:extLst>
      <p:ext uri="{BB962C8B-B14F-4D97-AF65-F5344CB8AC3E}">
        <p14:creationId xmlns:p14="http://schemas.microsoft.com/office/powerpoint/2010/main" val="7135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7BFC6AD-1ECC-9543-A134-2FDCC378C52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OR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927" y="1843052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Truth table for Boolean </a:t>
            </a:r>
            <a:r>
              <a:rPr lang="en-US" altLang="en-US" dirty="0">
                <a:solidFill>
                  <a:schemeClr val="accent1"/>
                </a:solidFill>
              </a:rPr>
              <a:t>OR</a:t>
            </a:r>
            <a:r>
              <a:rPr lang="en-US" altLang="en-US" dirty="0"/>
              <a:t> operator:</a:t>
            </a: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53" y="2438735"/>
            <a:ext cx="2336726" cy="2887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1688" name="Group 8"/>
          <p:cNvGrpSpPr>
            <a:grpSpLocks/>
          </p:cNvGrpSpPr>
          <p:nvPr/>
        </p:nvGrpSpPr>
        <p:grpSpPr bwMode="auto">
          <a:xfrm>
            <a:off x="5486400" y="2971800"/>
            <a:ext cx="3733800" cy="1466850"/>
            <a:chOff x="2496" y="1872"/>
            <a:chExt cx="2352" cy="924"/>
          </a:xfrm>
        </p:grpSpPr>
        <p:graphicFrame>
          <p:nvGraphicFramePr>
            <p:cNvPr id="55303" name="Object 6"/>
            <p:cNvGraphicFramePr>
              <a:graphicFrameLocks noChangeAspect="1"/>
            </p:cNvGraphicFramePr>
            <p:nvPr/>
          </p:nvGraphicFramePr>
          <p:xfrm>
            <a:off x="3120" y="2208"/>
            <a:ext cx="1152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1" name="VISIO" r:id="rId4" imgW="790956" imgH="402336" progId="Visio.Drawing.6">
                    <p:embed/>
                  </p:oleObj>
                </mc:Choice>
                <mc:Fallback>
                  <p:oleObj name="VISIO" r:id="rId4" imgW="790956" imgH="402336" progId="Visio.Drawing.6">
                    <p:embed/>
                    <p:pic>
                      <p:nvPicPr>
                        <p:cNvPr id="5530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08"/>
                          <a:ext cx="1152" cy="58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3" name="Text Box 7"/>
            <p:cNvSpPr txBox="1">
              <a:spLocks noChangeArrowheads="1"/>
            </p:cNvSpPr>
            <p:nvPr/>
          </p:nvSpPr>
          <p:spPr bwMode="auto">
            <a:xfrm>
              <a:off x="2496" y="1872"/>
              <a:ext cx="235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/>
                <a:t>Digital gate diagram for OR: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437057" y="5782843"/>
            <a:ext cx="937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>
                <a:solidFill>
                  <a:srgbClr val="00B050"/>
                </a:solidFill>
              </a:rPr>
              <a:t> operator is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dirty="0">
                <a:solidFill>
                  <a:srgbClr val="C00000"/>
                </a:solidFill>
              </a:rPr>
              <a:t> operator </a:t>
            </a:r>
            <a:r>
              <a:rPr lang="en-US" dirty="0">
                <a:solidFill>
                  <a:srgbClr val="00B050"/>
                </a:solidFill>
              </a:rPr>
              <a:t>(i.e. it acts on two variables or expressions)</a:t>
            </a:r>
          </a:p>
        </p:txBody>
      </p:sp>
    </p:spTree>
    <p:extLst>
      <p:ext uri="{BB962C8B-B14F-4D97-AF65-F5344CB8AC3E}">
        <p14:creationId xmlns:p14="http://schemas.microsoft.com/office/powerpoint/2010/main" val="24572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86D96614-DCAE-FA43-B228-0368A75ACDA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Operator Precedence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7918" y="1870393"/>
            <a:ext cx="7772400" cy="53340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Examples showing the </a:t>
            </a:r>
            <a:r>
              <a:rPr lang="en-US" altLang="en-US" b="1" dirty="0">
                <a:solidFill>
                  <a:schemeClr val="accent1"/>
                </a:solidFill>
              </a:rPr>
              <a:t>order of operations</a:t>
            </a:r>
            <a:r>
              <a:rPr lang="en-US" altLang="en-US" dirty="0"/>
              <a:t>:</a:t>
            </a:r>
          </a:p>
        </p:txBody>
      </p:sp>
      <p:pic>
        <p:nvPicPr>
          <p:cNvPr id="481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314" y="2536826"/>
            <a:ext cx="7031066" cy="234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68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9E0BB9A1-191E-7A4E-9E2E-2478F352803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110" y="1864607"/>
            <a:ext cx="9801569" cy="1676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>
                <a:solidFill>
                  <a:schemeClr val="tx1"/>
                </a:solidFill>
              </a:rPr>
              <a:t> A </a:t>
            </a:r>
            <a:r>
              <a:rPr lang="en-US" altLang="en-US" b="1" dirty="0">
                <a:solidFill>
                  <a:schemeClr val="accent1"/>
                </a:solidFill>
              </a:rPr>
              <a:t>Boolean function</a:t>
            </a:r>
            <a:r>
              <a:rPr lang="en-US" altLang="en-US" dirty="0"/>
              <a:t> has </a:t>
            </a:r>
            <a:r>
              <a:rPr lang="en-US" altLang="en-US" b="1" u="sng" dirty="0"/>
              <a:t>one or more Boolean inputs</a:t>
            </a:r>
            <a:r>
              <a:rPr lang="en-US" altLang="en-US" dirty="0"/>
              <a:t>, and </a:t>
            </a:r>
            <a:r>
              <a:rPr lang="en-US" altLang="en-US" b="1" u="sng" dirty="0"/>
              <a:t>returns a single Boolean output</a:t>
            </a:r>
            <a:r>
              <a:rPr lang="en-US" altLang="en-US" dirty="0"/>
              <a:t>.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 </a:t>
            </a:r>
            <a:r>
              <a:rPr lang="en-US" altLang="en-US" b="1" dirty="0">
                <a:solidFill>
                  <a:schemeClr val="accent1"/>
                </a:solidFill>
              </a:rPr>
              <a:t>truth table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shows all the inputs and outputs of a Boolean function</a:t>
            </a:r>
          </a:p>
        </p:txBody>
      </p:sp>
      <p:pic>
        <p:nvPicPr>
          <p:cNvPr id="491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78" y="3524622"/>
            <a:ext cx="2842380" cy="211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159" name="Rectangle 5"/>
          <p:cNvSpPr>
            <a:spLocks noChangeArrowheads="1"/>
          </p:cNvSpPr>
          <p:nvPr/>
        </p:nvSpPr>
        <p:spPr bwMode="auto">
          <a:xfrm>
            <a:off x="1053092" y="3808887"/>
            <a:ext cx="2633093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buClrTx/>
              <a:buNone/>
              <a:defRPr/>
            </a:pPr>
            <a:r>
              <a:rPr lang="en-US" altLang="en-US" sz="2500" dirty="0"/>
              <a:t>Example: </a:t>
            </a:r>
            <a:r>
              <a:rPr lang="en-US" altLang="en-US" sz="2500" dirty="0">
                <a:sym typeface="Symbol" charset="2"/>
              </a:rPr>
              <a:t></a:t>
            </a:r>
            <a:r>
              <a:rPr lang="en-US" altLang="en-US" sz="2500" dirty="0"/>
              <a:t>X </a:t>
            </a:r>
            <a:r>
              <a:rPr lang="en-US" altLang="en-US" sz="2500" dirty="0">
                <a:sym typeface="Symbol" charset="2"/>
              </a:rPr>
              <a:t></a:t>
            </a:r>
            <a:r>
              <a:rPr lang="en-US" altLang="en-US" sz="2500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44514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F2FAA298-86AB-F74C-A719-DF583ED8AD4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1" y="1899743"/>
            <a:ext cx="8001000" cy="53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 Example: Z = ? </a:t>
            </a: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46" y="2768251"/>
            <a:ext cx="3097603" cy="238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FC43B-C194-AF48-B709-F855FA902080}"/>
              </a:ext>
            </a:extLst>
          </p:cNvPr>
          <p:cNvSpPr/>
          <p:nvPr/>
        </p:nvSpPr>
        <p:spPr>
          <a:xfrm>
            <a:off x="3607496" y="2765938"/>
            <a:ext cx="1086653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52180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0FB3-D422-9B44-AAA4-150182C4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B6495-C83B-784C-AB7C-264FA18D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995A-3901-3E48-B82B-D1696377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335-4851-434B-8A8B-C555FCEC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C77A-879A-D04C-914E-256F7950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579D-A14E-5747-A95F-1779CB83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8973-31FF-F14A-932F-F814951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9A9A15-6F03-B145-8CFA-1C6181FC1C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does </a:t>
            </a:r>
            <a:r>
              <a:rPr lang="en-US" altLang="en-US" b="1" dirty="0"/>
              <a:t>assembly language </a:t>
            </a:r>
            <a:r>
              <a:rPr lang="en-US" altLang="en-US" dirty="0"/>
              <a:t>(AL) </a:t>
            </a:r>
            <a:r>
              <a:rPr lang="en-US" altLang="en-US" b="1" dirty="0"/>
              <a:t>relate</a:t>
            </a:r>
            <a:r>
              <a:rPr lang="en-US" altLang="en-US" dirty="0"/>
              <a:t> to </a:t>
            </a:r>
            <a:r>
              <a:rPr lang="en-US" altLang="en-US" b="1" dirty="0">
                <a:solidFill>
                  <a:srgbClr val="00B050"/>
                </a:solidFill>
              </a:rPr>
              <a:t>machine language</a:t>
            </a:r>
            <a:r>
              <a:rPr lang="en-US" altLang="en-US" dirty="0"/>
              <a:t>? 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One-to-one relationship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How do </a:t>
            </a:r>
            <a:r>
              <a:rPr lang="en-US" altLang="en-US" b="1" dirty="0"/>
              <a:t>C/C++</a:t>
            </a:r>
            <a:r>
              <a:rPr lang="en-US" altLang="en-US" dirty="0"/>
              <a:t> relates to </a:t>
            </a:r>
            <a:r>
              <a:rPr lang="en-US" altLang="en-US" b="1" dirty="0"/>
              <a:t>AL</a:t>
            </a:r>
            <a:r>
              <a:rPr lang="en-US" altLang="en-US" dirty="0"/>
              <a:t>?</a:t>
            </a:r>
          </a:p>
          <a:p>
            <a:pPr marL="0" indent="0" eaLnBrk="1" hangingPunct="1">
              <a:buNone/>
            </a:pPr>
            <a:r>
              <a:rPr lang="en-US" altLang="en-US" sz="1800" b="1" dirty="0">
                <a:solidFill>
                  <a:schemeClr val="accent3"/>
                </a:solidFill>
              </a:rPr>
              <a:t>        </a:t>
            </a:r>
            <a:r>
              <a:rPr lang="en-US" altLang="en-US" sz="1800" b="1" dirty="0">
                <a:solidFill>
                  <a:schemeClr val="accent1"/>
                </a:solidFill>
              </a:rPr>
              <a:t>C/C++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Is </a:t>
            </a:r>
            <a:r>
              <a:rPr lang="en-US" altLang="en-US" b="1" dirty="0"/>
              <a:t>AL</a:t>
            </a:r>
            <a:r>
              <a:rPr lang="en-US" altLang="en-US" dirty="0"/>
              <a:t> portable? No.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BF1EB-0085-0447-897A-B5FF00083CA6}"/>
              </a:ext>
            </a:extLst>
          </p:cNvPr>
          <p:cNvSpPr txBox="1"/>
          <p:nvPr/>
        </p:nvSpPr>
        <p:spPr>
          <a:xfrm>
            <a:off x="1357005" y="3700353"/>
            <a:ext cx="207738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-73152"/>
            <a:r>
              <a:rPr lang="en-US" dirty="0" err="1"/>
              <a:t>int</a:t>
            </a:r>
            <a:r>
              <a:rPr lang="en-US" dirty="0"/>
              <a:t> Y;</a:t>
            </a:r>
          </a:p>
          <a:p>
            <a:pPr marL="0" lvl="1" indent="-73152"/>
            <a:r>
              <a:rPr lang="en-US" dirty="0" err="1"/>
              <a:t>int</a:t>
            </a:r>
            <a:r>
              <a:rPr lang="en-US" dirty="0"/>
              <a:t> X = (Y + 4) * 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3EBC-9B4A-D741-A92C-B80463A0AFAC}"/>
              </a:ext>
            </a:extLst>
          </p:cNvPr>
          <p:cNvSpPr txBox="1"/>
          <p:nvPr/>
        </p:nvSpPr>
        <p:spPr>
          <a:xfrm>
            <a:off x="5546811" y="32443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Assembly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6ADF-673A-A74A-AFEC-117F2E0700EE}"/>
              </a:ext>
            </a:extLst>
          </p:cNvPr>
          <p:cNvSpPr txBox="1"/>
          <p:nvPr/>
        </p:nvSpPr>
        <p:spPr>
          <a:xfrm>
            <a:off x="4399203" y="3678128"/>
            <a:ext cx="473502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eax,Y</a:t>
            </a:r>
            <a:r>
              <a:rPr lang="en-US" dirty="0"/>
              <a:t> ;     - </a:t>
            </a:r>
            <a:r>
              <a:rPr lang="en-US" dirty="0">
                <a:solidFill>
                  <a:schemeClr val="accent1"/>
                </a:solidFill>
              </a:rPr>
              <a:t>move</a:t>
            </a:r>
            <a:r>
              <a:rPr lang="en-US" dirty="0"/>
              <a:t> Y to the </a:t>
            </a:r>
            <a:r>
              <a:rPr lang="en-US" dirty="0">
                <a:solidFill>
                  <a:srgbClr val="C00000"/>
                </a:solidFill>
              </a:rPr>
              <a:t>EAX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/>
              <a:t>add eax,4 ;      -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 4 to the </a:t>
            </a:r>
            <a:r>
              <a:rPr lang="en-US" dirty="0">
                <a:solidFill>
                  <a:srgbClr val="C00000"/>
                </a:solidFill>
              </a:rPr>
              <a:t>EAX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 err="1"/>
              <a:t>mov</a:t>
            </a:r>
            <a:r>
              <a:rPr lang="en-US" dirty="0"/>
              <a:t> ebx,3 ;     - </a:t>
            </a:r>
            <a:r>
              <a:rPr lang="en-US" dirty="0">
                <a:solidFill>
                  <a:schemeClr val="accent1"/>
                </a:solidFill>
              </a:rPr>
              <a:t>move</a:t>
            </a:r>
            <a:r>
              <a:rPr lang="en-US" dirty="0"/>
              <a:t> 3 to the </a:t>
            </a:r>
            <a:r>
              <a:rPr lang="en-US" dirty="0">
                <a:solidFill>
                  <a:srgbClr val="C00000"/>
                </a:solidFill>
              </a:rPr>
              <a:t>EBX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register</a:t>
            </a:r>
          </a:p>
          <a:p>
            <a:r>
              <a:rPr lang="en-US" dirty="0" err="1"/>
              <a:t>imul</a:t>
            </a:r>
            <a:r>
              <a:rPr lang="en-US" dirty="0"/>
              <a:t> </a:t>
            </a:r>
            <a:r>
              <a:rPr lang="en-US" dirty="0" err="1"/>
              <a:t>ebx</a:t>
            </a:r>
            <a:r>
              <a:rPr lang="en-US" dirty="0"/>
              <a:t> ;        - </a:t>
            </a:r>
            <a:r>
              <a:rPr lang="en-US" dirty="0">
                <a:solidFill>
                  <a:schemeClr val="accent1"/>
                </a:solidFill>
              </a:rPr>
              <a:t>multiply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EAX by EBX</a:t>
            </a:r>
          </a:p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X,eax</a:t>
            </a:r>
            <a:r>
              <a:rPr lang="en-US" dirty="0"/>
              <a:t> ;     </a:t>
            </a:r>
            <a:r>
              <a:rPr lang="en-US" dirty="0">
                <a:solidFill>
                  <a:schemeClr val="accent1"/>
                </a:solidFill>
              </a:rPr>
              <a:t>- move </a:t>
            </a:r>
            <a:r>
              <a:rPr lang="en-US" dirty="0">
                <a:solidFill>
                  <a:srgbClr val="C00000"/>
                </a:solidFill>
              </a:rPr>
              <a:t>EAX to X</a:t>
            </a:r>
          </a:p>
        </p:txBody>
      </p:sp>
    </p:spTree>
    <p:extLst>
      <p:ext uri="{BB962C8B-B14F-4D97-AF65-F5344CB8AC3E}">
        <p14:creationId xmlns:p14="http://schemas.microsoft.com/office/powerpoint/2010/main" val="15989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Multiplexer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grpSp>
        <p:nvGrpSpPr>
          <p:cNvPr id="59398" name="Group 9"/>
          <p:cNvGrpSpPr>
            <a:grpSpLocks/>
          </p:cNvGrpSpPr>
          <p:nvPr/>
        </p:nvGrpSpPr>
        <p:grpSpPr bwMode="auto">
          <a:xfrm>
            <a:off x="7165298" y="3499971"/>
            <a:ext cx="3657600" cy="3224428"/>
            <a:chOff x="3705" y="1355"/>
            <a:chExt cx="1824" cy="1370"/>
          </a:xfrm>
        </p:grpSpPr>
        <p:graphicFrame>
          <p:nvGraphicFramePr>
            <p:cNvPr id="59399" name="Object 6"/>
            <p:cNvGraphicFramePr>
              <a:graphicFrameLocks noChangeAspect="1"/>
            </p:cNvGraphicFramePr>
            <p:nvPr/>
          </p:nvGraphicFramePr>
          <p:xfrm>
            <a:off x="3705" y="1355"/>
            <a:ext cx="1824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6" name="VISIO" r:id="rId3" imgW="2034540" imgH="1048512" progId="Visio.Drawing.6">
                    <p:embed/>
                  </p:oleObj>
                </mc:Choice>
                <mc:Fallback>
                  <p:oleObj name="VISIO" r:id="rId3" imgW="2034540" imgH="1048512" progId="Visio.Drawing.6">
                    <p:embed/>
                    <p:pic>
                      <p:nvPicPr>
                        <p:cNvPr id="5939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-2019"/>
                        <a:stretch>
                          <a:fillRect/>
                        </a:stretch>
                      </p:blipFill>
                      <p:spPr bwMode="auto">
                        <a:xfrm>
                          <a:off x="3705" y="1355"/>
                          <a:ext cx="1824" cy="96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9" name="Text Box 7"/>
            <p:cNvSpPr txBox="1">
              <a:spLocks noChangeArrowheads="1"/>
            </p:cNvSpPr>
            <p:nvPr/>
          </p:nvSpPr>
          <p:spPr bwMode="auto">
            <a:xfrm>
              <a:off x="3840" y="2386"/>
              <a:ext cx="163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 dirty="0"/>
                <a:t>Two-input multiplexer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46036" y="2286816"/>
            <a:ext cx="9576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252525"/>
                </a:solidFill>
                <a:latin typeface="Arial" charset="0"/>
              </a:rPr>
              <a:t>A </a:t>
            </a:r>
            <a:r>
              <a:rPr lang="en-US" b="1" dirty="0">
                <a:solidFill>
                  <a:srgbClr val="252525"/>
                </a:solidFill>
                <a:latin typeface="Arial" charset="0"/>
              </a:rPr>
              <a:t>data selector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. Multiplexers can also be used to implement Boolean functions of multiple variables.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036" y="2968899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 dirty="0">
                <a:solidFill>
                  <a:srgbClr val="0B0080"/>
                </a:solidFill>
                <a:latin typeface="Arial" charset="0"/>
              </a:rPr>
              <a:t>Multiple-input, single-output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6036" y="3395253"/>
            <a:ext cx="5507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Arial" charset="0"/>
              <a:buChar char="•"/>
            </a:pPr>
            <a:r>
              <a:rPr lang="en-US">
                <a:solidFill>
                  <a:srgbClr val="333333"/>
                </a:solidFill>
                <a:latin typeface="Helvetica Neue" charset="0"/>
              </a:rPr>
              <a:t>A multiplexer (or </a:t>
            </a:r>
            <a:r>
              <a:rPr lang="en-US" b="1">
                <a:solidFill>
                  <a:srgbClr val="333333"/>
                </a:solidFill>
                <a:latin typeface="Helvetica Neue" charset="0"/>
              </a:rPr>
              <a:t>mux</a:t>
            </a:r>
            <a:r>
              <a:rPr lang="en-US">
                <a:solidFill>
                  <a:srgbClr val="333333"/>
                </a:solidFill>
                <a:latin typeface="Helvetica Neue" charset="0"/>
              </a:rPr>
              <a:t>) is a common digital circuit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2170" y="187680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Multiplexer: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246036" y="3851587"/>
            <a:ext cx="254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altLang="en-US" dirty="0"/>
              <a:t>Two-input multiplexer</a:t>
            </a:r>
          </a:p>
        </p:txBody>
      </p:sp>
    </p:spTree>
    <p:extLst>
      <p:ext uri="{BB962C8B-B14F-4D97-AF65-F5344CB8AC3E}">
        <p14:creationId xmlns:p14="http://schemas.microsoft.com/office/powerpoint/2010/main" val="2313035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3A19-35DD-CD45-9601-BCC36596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C7D7-2851-494C-AFE0-0AE94B44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78F0-3F26-4B49-8A30-3D86EFCF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0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chemeClr val="accent1"/>
                </a:solidFill>
              </a:rPr>
              <a:t>Truth Tables </a:t>
            </a:r>
            <a:r>
              <a:rPr lang="en-US" altLang="en-US" sz="3200" dirty="0">
                <a:solidFill>
                  <a:schemeClr val="accent1"/>
                </a:solidFill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27125" y="1744544"/>
            <a:ext cx="74892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26442" y="3599438"/>
            <a:ext cx="6000957" cy="2635970"/>
            <a:chOff x="5244665" y="2771326"/>
            <a:chExt cx="6000957" cy="2635970"/>
          </a:xfrm>
        </p:grpSpPr>
        <p:grpSp>
          <p:nvGrpSpPr>
            <p:cNvPr id="12" name="Group 11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282" t="-7576" r="-124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315354" y="2086628"/>
          <a:ext cx="3615452" cy="3735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6850502" y="1876951"/>
          <a:ext cx="2595000" cy="1603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VISIO" r:id="rId6" imgW="2034540" imgH="1048512" progId="Visio.Drawing.6">
                  <p:embed/>
                </p:oleObj>
              </mc:Choice>
              <mc:Fallback>
                <p:oleObj name="VISIO" r:id="rId6" imgW="2034540" imgH="1048512" progId="Visio.Drawing.6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-2019"/>
                      <a:stretch>
                        <a:fillRect/>
                      </a:stretch>
                    </p:blipFill>
                    <p:spPr bwMode="auto">
                      <a:xfrm>
                        <a:off x="6850502" y="1876951"/>
                        <a:ext cx="2595000" cy="160304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310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Multiplexers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9099" y="1897776"/>
            <a:ext cx="8001000" cy="53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altLang="en-US" dirty="0"/>
              <a:t> Example: (Y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S) </a:t>
            </a:r>
            <a:r>
              <a:rPr lang="en-US" altLang="en-US" dirty="0">
                <a:sym typeface="Symbol" charset="2"/>
              </a:rPr>
              <a:t></a:t>
            </a:r>
            <a:r>
              <a:rPr lang="en-US" altLang="en-US" dirty="0"/>
              <a:t> (X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</a:t>
            </a:r>
            <a:r>
              <a:rPr lang="en-US" altLang="en-US" dirty="0"/>
              <a:t>S)</a:t>
            </a:r>
          </a:p>
        </p:txBody>
      </p:sp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99" y="2591592"/>
            <a:ext cx="6234701" cy="334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9398" name="Group 9"/>
          <p:cNvGrpSpPr>
            <a:grpSpLocks/>
          </p:cNvGrpSpPr>
          <p:nvPr/>
        </p:nvGrpSpPr>
        <p:grpSpPr bwMode="auto">
          <a:xfrm>
            <a:off x="8198279" y="2954346"/>
            <a:ext cx="3210893" cy="2811624"/>
            <a:chOff x="3840" y="1404"/>
            <a:chExt cx="1824" cy="1384"/>
          </a:xfrm>
        </p:grpSpPr>
        <p:graphicFrame>
          <p:nvGraphicFramePr>
            <p:cNvPr id="59399" name="Object 6"/>
            <p:cNvGraphicFramePr>
              <a:graphicFrameLocks noChangeAspect="1"/>
            </p:cNvGraphicFramePr>
            <p:nvPr/>
          </p:nvGraphicFramePr>
          <p:xfrm>
            <a:off x="3840" y="1404"/>
            <a:ext cx="1824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" name="VISIO" r:id="rId4" imgW="2034540" imgH="1048512" progId="Visio.Drawing.6">
                    <p:embed/>
                  </p:oleObj>
                </mc:Choice>
                <mc:Fallback>
                  <p:oleObj name="VISIO" r:id="rId4" imgW="2034540" imgH="1048512" progId="Visio.Drawing.6">
                    <p:embed/>
                    <p:pic>
                      <p:nvPicPr>
                        <p:cNvPr id="5939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-2019"/>
                        <a:stretch>
                          <a:fillRect/>
                        </a:stretch>
                      </p:blipFill>
                      <p:spPr bwMode="auto">
                        <a:xfrm>
                          <a:off x="3840" y="1404"/>
                          <a:ext cx="1824" cy="96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9" name="Text Box 7"/>
            <p:cNvSpPr txBox="1">
              <a:spLocks noChangeArrowheads="1"/>
            </p:cNvSpPr>
            <p:nvPr/>
          </p:nvSpPr>
          <p:spPr bwMode="auto">
            <a:xfrm>
              <a:off x="3840" y="2449"/>
              <a:ext cx="163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r>
                <a:rPr lang="en-US" altLang="en-US" sz="1700" dirty="0"/>
                <a:t>Two-input multiplexer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759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64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29500" y="1796281"/>
                <a:ext cx="8484126" cy="5110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242729"/>
                    </a:solidFill>
                  </a:rPr>
                  <a:t>For combinational logic, </a:t>
                </a:r>
                <a:r>
                  <a:rPr lang="en-US" sz="2000" b="1" u="sng" dirty="0">
                    <a:solidFill>
                      <a:srgbClr val="242729"/>
                    </a:solidFill>
                  </a:rPr>
                  <a:t>if/else </a:t>
                </a:r>
                <a:r>
                  <a:rPr lang="en-US" sz="2000" dirty="0">
                    <a:solidFill>
                      <a:srgbClr val="242729"/>
                    </a:solidFill>
                  </a:rPr>
                  <a:t>is implemented as a 2:1 multiplexer. </a:t>
                </a:r>
              </a:p>
              <a:p>
                <a:pPr marL="285750" indent="-285750"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70C0"/>
                    </a:solidFill>
                  </a:rPr>
                  <a:t>If (S)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        Z= X;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else </a:t>
                </a:r>
              </a:p>
              <a:p>
                <a:pPr>
                  <a:buClr>
                    <a:schemeClr val="accent3"/>
                  </a:buClr>
                </a:pPr>
                <a:r>
                  <a:rPr lang="en-US" sz="2000" dirty="0">
                    <a:solidFill>
                      <a:srgbClr val="0070C0"/>
                    </a:solidFill>
                  </a:rPr>
                  <a:t>             Z= Y;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3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242729"/>
                    </a:solidFill>
                  </a:rPr>
                  <a:t>In Boolean algebra, this would be:</a:t>
                </a:r>
              </a:p>
              <a:p>
                <a:pPr>
                  <a:lnSpc>
                    <a:spcPct val="150000"/>
                  </a:lnSpc>
                  <a:buClr>
                    <a:schemeClr val="accent3"/>
                  </a:buClr>
                </a:pPr>
                <a:r>
                  <a:rPr lang="en-US" sz="2000" b="1" dirty="0"/>
                  <a:t>     Z = (X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sz="2000" b="1" dirty="0"/>
                  <a:t> ) OR (Y and S) </a:t>
                </a:r>
                <a:r>
                  <a:rPr lang="en-US" sz="2000" dirty="0">
                    <a:solidFill>
                      <a:srgbClr val="242729"/>
                    </a:solidFill>
                  </a:rPr>
                  <a:t>where: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S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if</a:t>
                </a:r>
                <a:r>
                  <a:rPr lang="en-US" dirty="0">
                    <a:solidFill>
                      <a:srgbClr val="242729"/>
                    </a:solidFill>
                  </a:rPr>
                  <a:t> condition,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X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then</a:t>
                </a:r>
                <a:r>
                  <a:rPr lang="en-US" dirty="0">
                    <a:solidFill>
                      <a:srgbClr val="242729"/>
                    </a:solidFill>
                  </a:rPr>
                  <a:t> subexpression,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Y</a:t>
                </a:r>
                <a:r>
                  <a:rPr lang="en-US" dirty="0">
                    <a:solidFill>
                      <a:srgbClr val="242729"/>
                    </a:solidFill>
                  </a:rPr>
                  <a:t> is the input fed by the </a:t>
                </a:r>
                <a:r>
                  <a:rPr lang="en-US" b="1" dirty="0">
                    <a:solidFill>
                      <a:srgbClr val="0070C0"/>
                    </a:solidFill>
                  </a:rPr>
                  <a:t>else</a:t>
                </a:r>
                <a:r>
                  <a:rPr lang="en-US" dirty="0">
                    <a:solidFill>
                      <a:srgbClr val="242729"/>
                    </a:solidFill>
                  </a:rPr>
                  <a:t> subexpression, and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3"/>
                  </a:buClr>
                  <a:buFont typeface="Courier New" charset="0"/>
                  <a:buChar char="o"/>
                </a:pPr>
                <a:r>
                  <a:rPr lang="en-US" dirty="0">
                    <a:solidFill>
                      <a:srgbClr val="242729"/>
                    </a:solidFill>
                  </a:rPr>
                  <a:t> </a:t>
                </a:r>
                <a:r>
                  <a:rPr lang="en-US" b="1" dirty="0">
                    <a:solidFill>
                      <a:srgbClr val="242729"/>
                    </a:solidFill>
                  </a:rPr>
                  <a:t>Z</a:t>
                </a:r>
                <a:r>
                  <a:rPr lang="en-US" dirty="0">
                    <a:solidFill>
                      <a:srgbClr val="242729"/>
                    </a:solidFill>
                  </a:rPr>
                  <a:t> is the output of </a:t>
                </a:r>
                <a:r>
                  <a:rPr lang="en-US" dirty="0">
                    <a:solidFill>
                      <a:srgbClr val="0070C0"/>
                    </a:solidFill>
                  </a:rPr>
                  <a:t>the </a:t>
                </a:r>
                <a:r>
                  <a:rPr lang="en-US" b="1" dirty="0">
                    <a:solidFill>
                      <a:srgbClr val="0070C0"/>
                    </a:solidFill>
                  </a:rPr>
                  <a:t>expression</a:t>
                </a:r>
                <a:r>
                  <a:rPr lang="en-US" dirty="0">
                    <a:solidFill>
                      <a:srgbClr val="242729"/>
                    </a:solidFill>
                  </a:rPr>
                  <a:t>.</a:t>
                </a: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00" y="1796281"/>
                <a:ext cx="8484126" cy="5110181"/>
              </a:xfrm>
              <a:prstGeom prst="rect">
                <a:avLst/>
              </a:prstGeom>
              <a:blipFill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105337" y="2670048"/>
            <a:ext cx="4711609" cy="2021873"/>
            <a:chOff x="5244665" y="2771326"/>
            <a:chExt cx="6000957" cy="2635970"/>
          </a:xfrm>
        </p:grpSpPr>
        <p:grpSp>
          <p:nvGrpSpPr>
            <p:cNvPr id="14" name="Group 13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639" t="-9804" r="-29024" b="-627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221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E2A41692-D1CF-3340-94A7-99665EC50B8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65</a:t>
            </a:fld>
            <a:endParaRPr lang="en-US" altLang="en-US" sz="1600" dirty="0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Truth Tables </a:t>
            </a:r>
            <a:r>
              <a:rPr lang="en-US" altLang="en-US" sz="3200" dirty="0">
                <a:solidFill>
                  <a:srgbClr val="0070C0"/>
                </a:solidFill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</a:rPr>
              <a:t>Multiplexer</a:t>
            </a:r>
            <a:r>
              <a:rPr lang="en-US" altLang="en-US" sz="3200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05337" y="2670048"/>
            <a:ext cx="4711609" cy="2021873"/>
            <a:chOff x="5244665" y="2771326"/>
            <a:chExt cx="6000957" cy="2635970"/>
          </a:xfrm>
        </p:grpSpPr>
        <p:grpSp>
          <p:nvGrpSpPr>
            <p:cNvPr id="14" name="Group 13"/>
            <p:cNvGrpSpPr/>
            <p:nvPr/>
          </p:nvGrpSpPr>
          <p:grpSpPr>
            <a:xfrm>
              <a:off x="5244665" y="2771326"/>
              <a:ext cx="5965552" cy="2635970"/>
              <a:chOff x="5244665" y="2741346"/>
              <a:chExt cx="5965552" cy="263597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1528" y="2741346"/>
                <a:ext cx="5918689" cy="235292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135320" y="2807955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122830" y="4354437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Y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44665" y="3841352"/>
                <a:ext cx="4796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82291" y="4781482"/>
                <a:ext cx="2698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Z = (X and 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charset="0"/>
                              </a:rPr>
                              <m:t>𝑺</m:t>
                            </m:r>
                          </m:e>
                        </m:acc>
                      </m:oMath>
                    </a14:m>
                    <a:r>
                      <a:rPr lang="en-US" sz="2000" b="1" dirty="0"/>
                      <a:t> ) OR (Y and S)</a:t>
                    </a: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291" y="4976501"/>
                    <a:ext cx="2938625" cy="40081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639" t="-9804" r="-29024" b="-627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10765938" y="3603775"/>
              <a:ext cx="4796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06594" y="2096971"/>
            <a:ext cx="4309196" cy="399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 rot="20612358">
            <a:off x="4147097" y="5048123"/>
            <a:ext cx="1875637" cy="292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980803" y="3907340"/>
            <a:ext cx="1724142" cy="100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95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EE86-8CB9-4742-858B-08AF746A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500" dirty="0"/>
              <a:t>Boolean Operations: </a:t>
            </a:r>
            <a:r>
              <a:rPr lang="en-US" altLang="en-US" sz="4500" dirty="0">
                <a:solidFill>
                  <a:srgbClr val="0070C0"/>
                </a:solidFill>
              </a:rPr>
              <a:t>Half and Full Adders</a:t>
            </a:r>
            <a:endParaRPr lang="en-US" sz="4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8AE79-744C-0547-928C-DDC2DD52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63FB-832D-B14F-AD03-510CF0F2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AA55-2797-804E-9BCE-E81F591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0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516203" y="6525602"/>
            <a:ext cx="2844800" cy="228600"/>
          </a:xfrm>
        </p:spPr>
        <p:txBody>
          <a:bodyPr/>
          <a:lstStyle/>
          <a:p>
            <a:fld id="{13C900F7-59C9-A941-B498-50A342FA53C3}" type="slidenum">
              <a:rPr lang="en-US" altLang="en-US" sz="1600" smtClean="0">
                <a:solidFill>
                  <a:schemeClr val="tx1"/>
                </a:solidFill>
              </a:rPr>
              <a:pPr/>
              <a:t>67</a:t>
            </a:fld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38989" y="1852863"/>
            <a:ext cx="8382000" cy="5105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Half Adder: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 generation of the </a:t>
            </a:r>
            <a:r>
              <a:rPr lang="en-US" altLang="en-US" sz="2000" dirty="0">
                <a:solidFill>
                  <a:srgbClr val="0070C0"/>
                </a:solidFill>
              </a:rPr>
              <a:t>sum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rgbClr val="0070C0"/>
                </a:solidFill>
              </a:rPr>
              <a:t>carry</a:t>
            </a:r>
            <a:r>
              <a:rPr lang="en-US" altLang="en-US" sz="2000" dirty="0"/>
              <a:t> bits may be performed by very simple </a:t>
            </a:r>
            <a:r>
              <a:rPr lang="en-US" altLang="en-US" sz="2000" b="1" u="sng" dirty="0"/>
              <a:t>electronic circuits</a:t>
            </a:r>
            <a:r>
              <a:rPr lang="en-US" altLang="en-US" sz="2000" dirty="0"/>
              <a:t>. </a:t>
            </a:r>
          </a:p>
          <a:p>
            <a:pPr lvl="1"/>
            <a:endParaRPr lang="en-US" altLang="en-US" sz="500" dirty="0"/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 generation of the sum and carry requires an </a:t>
            </a:r>
            <a:r>
              <a:rPr lang="en-US" altLang="en-US" sz="2000" dirty="0">
                <a:solidFill>
                  <a:srgbClr val="0070C0"/>
                </a:solidFill>
              </a:rPr>
              <a:t>and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gate and an </a:t>
            </a:r>
            <a:r>
              <a:rPr lang="en-US" altLang="en-US" sz="2000" dirty="0" err="1">
                <a:solidFill>
                  <a:srgbClr val="0070C0"/>
                </a:solidFill>
              </a:rPr>
              <a:t>xor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gate. </a:t>
            </a:r>
          </a:p>
          <a:p>
            <a:pPr lvl="1">
              <a:buFont typeface="Arial" charset="0"/>
              <a:buChar char="•"/>
            </a:pPr>
            <a:r>
              <a:rPr lang="en-US" altLang="en-US" sz="2000" dirty="0"/>
              <a:t>These may be obtained together in </a:t>
            </a:r>
            <a:r>
              <a:rPr lang="en-US" altLang="en-US" sz="2000" dirty="0">
                <a:solidFill>
                  <a:srgbClr val="0070C0"/>
                </a:solidFill>
              </a:rPr>
              <a:t>a circuit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called a </a:t>
            </a:r>
            <a:r>
              <a:rPr lang="en-US" altLang="en-US" sz="2000" dirty="0">
                <a:solidFill>
                  <a:srgbClr val="0070C0"/>
                </a:solidFill>
              </a:rPr>
              <a:t>half adder </a:t>
            </a:r>
          </a:p>
          <a:p>
            <a:pPr lvl="1"/>
            <a:endParaRPr lang="en-US" altLang="en-US" sz="2000" dirty="0">
              <a:solidFill>
                <a:srgbClr val="B2B2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95" y="2707105"/>
            <a:ext cx="2326105" cy="351723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33" y="4279707"/>
            <a:ext cx="4766923" cy="133149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5844" y="5668991"/>
            <a:ext cx="1354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Exclusive or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6717" y="5668991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and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555875" y="3958593"/>
          <a:ext cx="2181725" cy="2154680"/>
        </p:xfrm>
        <a:graphic>
          <a:graphicData uri="http://schemas.openxmlformats.org/drawingml/2006/table">
            <a:tbl>
              <a:tblPr/>
              <a:tblGrid>
                <a:gridCol w="54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sum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carry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3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  <a:endParaRPr lang="en-US" sz="1400" dirty="0"/>
                    </a:p>
                  </a:txBody>
                  <a:tcPr marL="88900" marR="889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447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C900F7-59C9-A941-B498-50A342FA53C3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51284" y="1810007"/>
            <a:ext cx="9705474" cy="46482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Full Adder:</a:t>
            </a:r>
          </a:p>
          <a:p>
            <a:pPr lvl="1"/>
            <a:r>
              <a:rPr lang="en-US" altLang="en-US" sz="2000" b="1" dirty="0"/>
              <a:t>Two half adders may then be combined </a:t>
            </a:r>
            <a:r>
              <a:rPr lang="en-US" altLang="en-US" sz="2000" dirty="0"/>
              <a:t>together with an </a:t>
            </a:r>
            <a:r>
              <a:rPr lang="en-US" altLang="en-US" sz="2000" dirty="0">
                <a:solidFill>
                  <a:srgbClr val="0070C0"/>
                </a:solidFill>
              </a:rPr>
              <a:t>or</a:t>
            </a:r>
            <a:r>
              <a:rPr lang="en-US" altLang="en-US" sz="2000" dirty="0">
                <a:solidFill>
                  <a:schemeClr val="accent3"/>
                </a:solidFill>
              </a:rPr>
              <a:t> </a:t>
            </a:r>
            <a:r>
              <a:rPr lang="en-US" altLang="en-US" sz="2000" dirty="0"/>
              <a:t>gate to </a:t>
            </a:r>
            <a:r>
              <a:rPr lang="en-US" altLang="en-US" sz="2000" dirty="0">
                <a:solidFill>
                  <a:srgbClr val="0070C0"/>
                </a:solidFill>
              </a:rPr>
              <a:t>add two inputs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C00000"/>
                </a:solidFill>
              </a:rPr>
              <a:t>A and B</a:t>
            </a:r>
            <a:r>
              <a:rPr lang="en-US" altLang="en-US" sz="2000" dirty="0"/>
              <a:t>, with </a:t>
            </a:r>
            <a:r>
              <a:rPr lang="en-US" altLang="en-US" sz="2000" dirty="0">
                <a:solidFill>
                  <a:srgbClr val="C00000"/>
                </a:solidFill>
              </a:rPr>
              <a:t>a carry </a:t>
            </a:r>
            <a:r>
              <a:rPr lang="en-US" altLang="en-US" sz="2000" dirty="0"/>
              <a:t>in, to produce a </a:t>
            </a:r>
            <a:r>
              <a:rPr lang="en-US" altLang="en-US" sz="2000" dirty="0">
                <a:solidFill>
                  <a:srgbClr val="0070C0"/>
                </a:solidFill>
              </a:rPr>
              <a:t>sum and a carry out. 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Such a </a:t>
            </a:r>
            <a:r>
              <a:rPr lang="en-US" altLang="en-US" sz="2000" b="1" u="sng" dirty="0">
                <a:solidFill>
                  <a:srgbClr val="0070C0"/>
                </a:solidFill>
              </a:rPr>
              <a:t>circuit</a:t>
            </a:r>
            <a:r>
              <a:rPr lang="en-US" altLang="en-US" sz="2000" dirty="0"/>
              <a:t> is called a </a:t>
            </a:r>
            <a:r>
              <a:rPr lang="en-US" altLang="en-US" sz="2000" dirty="0">
                <a:solidFill>
                  <a:srgbClr val="0070C0"/>
                </a:solidFill>
              </a:rPr>
              <a:t>full adder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67" y="2786947"/>
            <a:ext cx="2823410" cy="354934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73" y="3603480"/>
            <a:ext cx="1733474" cy="191628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6381" y="5519763"/>
            <a:ext cx="19552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 + 1 + 1 = 1 and carry 1 </a:t>
            </a:r>
          </a:p>
          <a:p>
            <a:r>
              <a:rPr lang="en-US" sz="1400" dirty="0"/>
              <a:t>Half adder cannot </a:t>
            </a:r>
          </a:p>
          <a:p>
            <a:r>
              <a:rPr lang="en-US" sz="1400" dirty="0"/>
              <a:t>handle this addition?</a:t>
            </a:r>
          </a:p>
        </p:txBody>
      </p:sp>
    </p:spTree>
    <p:extLst>
      <p:ext uri="{BB962C8B-B14F-4D97-AF65-F5344CB8AC3E}">
        <p14:creationId xmlns:p14="http://schemas.microsoft.com/office/powerpoint/2010/main" val="15348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989" y="709863"/>
            <a:ext cx="11176000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Boolean Operations: </a:t>
            </a:r>
            <a:r>
              <a:rPr lang="en-US" altLang="en-US" sz="4000" dirty="0">
                <a:solidFill>
                  <a:srgbClr val="0070C0"/>
                </a:solidFill>
              </a:rPr>
              <a:t>Half and Full Adders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536013" y="6487026"/>
            <a:ext cx="2844800" cy="228600"/>
          </a:xfrm>
        </p:spPr>
        <p:txBody>
          <a:bodyPr/>
          <a:lstStyle/>
          <a:p>
            <a:fld id="{13C900F7-59C9-A941-B498-50A342FA53C3}" type="slidenum">
              <a:rPr lang="en-US" altLang="en-US" sz="1600" smtClean="0">
                <a:solidFill>
                  <a:schemeClr val="tx1"/>
                </a:solidFill>
              </a:rPr>
              <a:pPr/>
              <a:t>69</a:t>
            </a:fld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51284" y="1902995"/>
            <a:ext cx="9705474" cy="46482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Full Adder:</a:t>
            </a:r>
          </a:p>
          <a:p>
            <a:pPr lvl="1"/>
            <a:endParaRPr lang="en-US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50" y="2310046"/>
            <a:ext cx="2998862" cy="3769911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147" y="2780446"/>
            <a:ext cx="6641432" cy="2893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10469589" y="4825629"/>
            <a:ext cx="1005490" cy="53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88D9-719B-C549-8E64-D7CD40D9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Assembly Language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554B-60F3-7C47-AFE7-AC6B2523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0" indent="-91440">
              <a:lnSpc>
                <a:spcPct val="190000"/>
              </a:lnSpc>
              <a:spcBef>
                <a:spcPts val="1200"/>
              </a:spcBef>
              <a:spcAft>
                <a:spcPts val="200"/>
              </a:spcAft>
              <a:buClr>
                <a:srgbClr val="4A66AC"/>
              </a:buClr>
              <a:buSzPct val="100000"/>
              <a:buFont typeface="Arial" charset="0"/>
              <a:buChar char="•"/>
            </a:pPr>
            <a:r>
              <a:rPr lang="en-US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Some representative types of applications: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b="1" u="sng" dirty="0">
                <a:solidFill>
                  <a:srgbClr val="297FD5"/>
                </a:solidFill>
              </a:rPr>
              <a:t>Hardware device driver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b="1" u="sng" dirty="0">
                <a:solidFill>
                  <a:srgbClr val="297FD5"/>
                </a:solidFill>
              </a:rPr>
              <a:t>Embedded systems</a:t>
            </a:r>
            <a:r>
              <a:rPr lang="en-US" altLang="en-US" sz="3000" u="sng" dirty="0">
                <a:solidFill>
                  <a:srgbClr val="297FD5"/>
                </a:solidFill>
              </a:rPr>
              <a:t> </a:t>
            </a: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en-US" altLang="en-US" sz="3000" b="1" u="sng" dirty="0">
                <a:solidFill>
                  <a:srgbClr val="297FD5"/>
                </a:solidFill>
              </a:rPr>
              <a:t>computer games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Business application for single platform (No)</a:t>
            </a:r>
          </a:p>
          <a:p>
            <a:pPr marL="384048" lvl="1" indent="-182880">
              <a:lnSpc>
                <a:spcPct val="190000"/>
              </a:lnSpc>
              <a:spcBef>
                <a:spcPts val="200"/>
              </a:spcBef>
              <a:spcAft>
                <a:spcPts val="400"/>
              </a:spcAft>
              <a:buClr>
                <a:srgbClr val="4A66AC"/>
              </a:buClr>
              <a:buFont typeface="Calibri" pitchFamily="34" charset="0"/>
              <a:buChar char="◦"/>
            </a:pPr>
            <a:r>
              <a:rPr lang="en-US" altLang="en-US" sz="3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Business application for multiple platforms (No)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2C1E6-F51D-244F-80FC-A53ECF87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6BB03-6498-084B-AE9B-BFEE02AB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C53F3-283E-4943-8FD1-A843C15C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73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76619591-AE10-AA4C-8059-3EE0FBB40869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70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Summary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152" y="1890705"/>
            <a:ext cx="10058400" cy="402336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Assembly language helps you learn </a:t>
            </a:r>
            <a:r>
              <a:rPr lang="en-US" altLang="en-US" b="1" dirty="0">
                <a:solidFill>
                  <a:srgbClr val="0070C0"/>
                </a:solidFill>
              </a:rPr>
              <a:t>how software is constructed at the lowest levels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Assembly language has </a:t>
            </a:r>
            <a:r>
              <a:rPr lang="en-US" altLang="en-US" b="1" dirty="0">
                <a:solidFill>
                  <a:schemeClr val="accent3"/>
                </a:solidFill>
              </a:rPr>
              <a:t>a </a:t>
            </a:r>
            <a:r>
              <a:rPr lang="en-US" altLang="en-US" b="1" dirty="0">
                <a:solidFill>
                  <a:srgbClr val="0070C0"/>
                </a:solidFill>
              </a:rPr>
              <a:t>one-to-one relationship with machine language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Each </a:t>
            </a:r>
            <a:r>
              <a:rPr lang="en-US" altLang="en-US" b="1" dirty="0">
                <a:solidFill>
                  <a:srgbClr val="0070C0"/>
                </a:solidFill>
              </a:rPr>
              <a:t>layer</a:t>
            </a:r>
            <a:r>
              <a:rPr lang="en-US" altLang="en-US" dirty="0"/>
              <a:t> in a computer's architecture is an abstraction of a machine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layers can be hardware or software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 Boolean expressions are </a:t>
            </a:r>
            <a:r>
              <a:rPr lang="en-US" altLang="en-US" b="1" dirty="0">
                <a:solidFill>
                  <a:srgbClr val="0070C0"/>
                </a:solidFill>
              </a:rPr>
              <a:t>essential to the design of computer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36777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4913-BD26-7747-8D3A-1FAC014D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again!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3D18-A7B0-BA44-9B65-A9310FE0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prstClr val="black"/>
                </a:solidFill>
              </a:rPr>
              <a:t>Is the </a:t>
            </a:r>
            <a:r>
              <a:rPr lang="en-US" sz="2800" b="1" u="sng" dirty="0">
                <a:solidFill>
                  <a:srgbClr val="297FD5"/>
                </a:solidFill>
              </a:rPr>
              <a:t>assembly language for x86 </a:t>
            </a:r>
            <a:r>
              <a:rPr lang="en-US" sz="2800" dirty="0">
                <a:solidFill>
                  <a:prstClr val="black"/>
                </a:solidFill>
              </a:rPr>
              <a:t>processors </a:t>
            </a:r>
            <a:r>
              <a:rPr lang="en-US" sz="2800" b="1" u="sng" dirty="0">
                <a:solidFill>
                  <a:srgbClr val="297FD5"/>
                </a:solidFill>
              </a:rPr>
              <a:t>the same as those </a:t>
            </a:r>
            <a:r>
              <a:rPr lang="en-US" sz="2800" dirty="0">
                <a:solidFill>
                  <a:prstClr val="black"/>
                </a:solidFill>
              </a:rPr>
              <a:t>for computer systems  such as the </a:t>
            </a:r>
            <a:r>
              <a:rPr lang="en-US" sz="2800" b="1" u="sng" dirty="0">
                <a:solidFill>
                  <a:srgbClr val="297FD5"/>
                </a:solidFill>
              </a:rPr>
              <a:t>Vax, Motorola 68x00, or SPARC</a:t>
            </a:r>
            <a:r>
              <a:rPr lang="en-US" sz="2800" dirty="0">
                <a:solidFill>
                  <a:prstClr val="black"/>
                </a:solidFill>
              </a:rPr>
              <a:t>?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solidFill>
                <a:prstClr val="black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25953-E84F-7840-9C20-6B69255C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C5F2-0872-154F-A7D1-75829C7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338-F78B-BD41-A7F9-9CAF924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897557-C91A-984A-8216-3D021F1595DA}"/>
              </a:ext>
            </a:extLst>
          </p:cNvPr>
          <p:cNvGrpSpPr/>
          <p:nvPr/>
        </p:nvGrpSpPr>
        <p:grpSpPr>
          <a:xfrm>
            <a:off x="5153642" y="3411750"/>
            <a:ext cx="4052203" cy="2765213"/>
            <a:chOff x="8293290" y="1903228"/>
            <a:chExt cx="3040280" cy="27652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7EB1B-97F5-0243-B804-4E472E3D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0932" y="3219963"/>
              <a:ext cx="1472638" cy="144847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9F4BD5-4D36-B14B-B4B1-B092B39E2F91}"/>
                </a:ext>
              </a:extLst>
            </p:cNvPr>
            <p:cNvSpPr/>
            <p:nvPr/>
          </p:nvSpPr>
          <p:spPr>
            <a:xfrm>
              <a:off x="8297902" y="2251960"/>
              <a:ext cx="1543748" cy="1302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5,r1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6,r2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37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add r1,r2,r3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2943DA-3325-B043-975D-0B24936E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3290" y="3340875"/>
              <a:ext cx="1194652" cy="120665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295C0C-B495-984C-BB32-3EB06B9335E3}"/>
                </a:ext>
              </a:extLst>
            </p:cNvPr>
            <p:cNvSpPr/>
            <p:nvPr/>
          </p:nvSpPr>
          <p:spPr>
            <a:xfrm>
              <a:off x="9949868" y="2211116"/>
              <a:ext cx="136220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mov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 eax,5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charset="0"/>
                  <a:ea typeface="Courier New" charset="0"/>
                  <a:cs typeface="Courier New" charset="0"/>
                </a:rPr>
                <a:t>add eax,6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29BAB4-0124-9A45-A3A8-D437AEB9EC6C}"/>
                </a:ext>
              </a:extLst>
            </p:cNvPr>
            <p:cNvSpPr txBox="1"/>
            <p:nvPr/>
          </p:nvSpPr>
          <p:spPr>
            <a:xfrm>
              <a:off x="8495027" y="1903228"/>
              <a:ext cx="5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97FD5"/>
                  </a:solidFill>
                  <a:effectLst/>
                  <a:uLnTx/>
                  <a:uFillTx/>
                </a:rPr>
                <a:t>SPARC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C4396C-D55C-0A43-8751-C358646F78F3}"/>
                </a:ext>
              </a:extLst>
            </p:cNvPr>
            <p:cNvSpPr txBox="1"/>
            <p:nvPr/>
          </p:nvSpPr>
          <p:spPr>
            <a:xfrm>
              <a:off x="10297475" y="1903228"/>
              <a:ext cx="462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Intel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8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0910-B9E0-0049-A576-87BF8977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F851-73E6-4B41-8708-C15710AE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ABF6B-6ACE-B04B-B05C-7610435F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EC58-425C-0447-86CA-84083A35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6FAC7-BD3B-0D4C-AB52-3C85099B21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7220" y="1845734"/>
            <a:ext cx="7423380" cy="4269316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accent3"/>
                </a:solidFill>
              </a:rPr>
              <a:t>-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Welcome to Assembly Language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</a:rPr>
              <a:t>Some Good Questions to Ask</a:t>
            </a:r>
          </a:p>
          <a:p>
            <a:pPr lvl="1"/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</a:rPr>
              <a:t>Assembly Language Applications</a:t>
            </a:r>
            <a:endParaRPr lang="en-US" alt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en-US" sz="2400" b="1" dirty="0"/>
              <a:t>- Virtual Machine Concept</a:t>
            </a:r>
          </a:p>
          <a:p>
            <a:pPr lvl="1"/>
            <a:r>
              <a:rPr lang="en-US" altLang="en-US" sz="2200" dirty="0"/>
              <a:t>Virtual Machines</a:t>
            </a:r>
          </a:p>
          <a:p>
            <a:pPr lvl="1"/>
            <a:r>
              <a:rPr lang="en-US" altLang="en-US" sz="2200" dirty="0"/>
              <a:t>Specific Machine Levels</a:t>
            </a:r>
          </a:p>
          <a:p>
            <a:pPr lvl="1"/>
            <a:r>
              <a:rPr lang="en-US" altLang="en-US" sz="2400" dirty="0"/>
              <a:t>Translating Languages</a:t>
            </a:r>
            <a:endParaRPr lang="en-US" altLang="en-US" sz="2400" b="1" dirty="0"/>
          </a:p>
          <a:p>
            <a:r>
              <a:rPr lang="en-US" altLang="en-US" sz="2400" dirty="0"/>
              <a:t>- Data Representation</a:t>
            </a:r>
          </a:p>
          <a:p>
            <a:r>
              <a:rPr lang="en-US" altLang="en-US" sz="2400" dirty="0"/>
              <a:t>- Boolean Operations</a:t>
            </a:r>
          </a:p>
        </p:txBody>
      </p:sp>
    </p:spTree>
    <p:extLst>
      <p:ext uri="{BB962C8B-B14F-4D97-AF65-F5344CB8AC3E}">
        <p14:creationId xmlns:p14="http://schemas.microsoft.com/office/powerpoint/2010/main" val="365941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7625</TotalTime>
  <Words>3098</Words>
  <Application>Microsoft Office PowerPoint</Application>
  <PresentationFormat>Widescreen</PresentationFormat>
  <Paragraphs>654</Paragraphs>
  <Slides>70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Garamond</vt:lpstr>
      <vt:lpstr>Helvetica Neue</vt:lpstr>
      <vt:lpstr>Symbol</vt:lpstr>
      <vt:lpstr>Times</vt:lpstr>
      <vt:lpstr>Times New Roman</vt:lpstr>
      <vt:lpstr>Wingdings</vt:lpstr>
      <vt:lpstr>Office Theme</vt:lpstr>
      <vt:lpstr>VISIO</vt:lpstr>
      <vt:lpstr>CSE 3210 Computer Organization and  Programming</vt:lpstr>
      <vt:lpstr>Outline</vt:lpstr>
      <vt:lpstr>Welcome to Assembly language!</vt:lpstr>
      <vt:lpstr>What is an assembler, a linker, a debugger?</vt:lpstr>
      <vt:lpstr>Some issues</vt:lpstr>
      <vt:lpstr>More issues</vt:lpstr>
      <vt:lpstr>Assembly Language Applications</vt:lpstr>
      <vt:lpstr>Think again!</vt:lpstr>
      <vt:lpstr>What’s Next</vt:lpstr>
      <vt:lpstr>Virtual Machine Concepts</vt:lpstr>
      <vt:lpstr>Specific Machine Levels</vt:lpstr>
      <vt:lpstr>Specific Machine Levels: High-Level Language</vt:lpstr>
      <vt:lpstr>Specific Machine Levels: High-Level Language</vt:lpstr>
      <vt:lpstr>What's Next</vt:lpstr>
      <vt:lpstr>Data Representation</vt:lpstr>
      <vt:lpstr>Data Representation</vt:lpstr>
      <vt:lpstr>Data Representation: Numbering System</vt:lpstr>
      <vt:lpstr>PowerPoint Presentation</vt:lpstr>
      <vt:lpstr>Data Representation: Binary Numbers (Integers)</vt:lpstr>
      <vt:lpstr>Data Representation: Binary Numbers (Integers)</vt:lpstr>
      <vt:lpstr>Data Representation: Binary Numbers (Integers)</vt:lpstr>
      <vt:lpstr>Data Representation: Translating Binary to Decimal</vt:lpstr>
      <vt:lpstr>Data Representation: Translating Binary to Decimal</vt:lpstr>
      <vt:lpstr>Data Representation: Translating Unsigned Decimal to Binary</vt:lpstr>
      <vt:lpstr>Data Representation: Binary Addition</vt:lpstr>
      <vt:lpstr>Data Representation: Integer Storage Sizes</vt:lpstr>
      <vt:lpstr>PowerPoint Presentation</vt:lpstr>
      <vt:lpstr>Data Representation: Hexadecimal Integers</vt:lpstr>
      <vt:lpstr>Data Representation: Translating Binary to Hexadecimal</vt:lpstr>
      <vt:lpstr>Data Representation: Converting Hexadecimal to Decimal</vt:lpstr>
      <vt:lpstr>Data Representation: Converting Decimal to Hexadecimal</vt:lpstr>
      <vt:lpstr>Data Representation: Hexadecimal Addition</vt:lpstr>
      <vt:lpstr>Data Representation: Hexadecimal Subtraction</vt:lpstr>
      <vt:lpstr>Data Representation: Signed Integers</vt:lpstr>
      <vt:lpstr>Data Representation: Signed Integers</vt:lpstr>
      <vt:lpstr>Data Representation: Forming the Two's Complement</vt:lpstr>
      <vt:lpstr>PowerPoint Presentation</vt:lpstr>
      <vt:lpstr>Data Representation: Forming the Two's Complement</vt:lpstr>
      <vt:lpstr>PowerPoint Presentation</vt:lpstr>
      <vt:lpstr>Data Representation: Binary Subtraction</vt:lpstr>
      <vt:lpstr>Data Representation: Binary Subtraction</vt:lpstr>
      <vt:lpstr>Data Representation: Learn How To Do the Following:</vt:lpstr>
      <vt:lpstr>Data Representation: Ranges of Signed Integers</vt:lpstr>
      <vt:lpstr>PowerPoint Presentation</vt:lpstr>
      <vt:lpstr>Data Representation: Signed Integers</vt:lpstr>
      <vt:lpstr>Data Representation: Character Storage</vt:lpstr>
      <vt:lpstr>ASCII</vt:lpstr>
      <vt:lpstr>Data Representation: Numeric Data Representation</vt:lpstr>
      <vt:lpstr>What's Next</vt:lpstr>
      <vt:lpstr>Boolean Operations</vt:lpstr>
      <vt:lpstr>Boolean Operations</vt:lpstr>
      <vt:lpstr>Boolean Operations: Boolean Algebra</vt:lpstr>
      <vt:lpstr>Boolean Operations: NOT</vt:lpstr>
      <vt:lpstr>Boolean Operations: AND</vt:lpstr>
      <vt:lpstr>Boolean Operations: OR</vt:lpstr>
      <vt:lpstr>Boolean Operations: Operator Precedence</vt:lpstr>
      <vt:lpstr>Boolean Operations: Truth Tables</vt:lpstr>
      <vt:lpstr>Boolean Operations: Truth Tables</vt:lpstr>
      <vt:lpstr>PowerPoint Presentation</vt:lpstr>
      <vt:lpstr>Boolean Operations: Multiplexer</vt:lpstr>
      <vt:lpstr>PowerPoint Presentation</vt:lpstr>
      <vt:lpstr>Boolean Operations: Truth Tables (Multiplexer)</vt:lpstr>
      <vt:lpstr>Boolean Operations: Truth Tables (Multiplexers)</vt:lpstr>
      <vt:lpstr>Boolean Operations: Truth Tables (Multiplexer)</vt:lpstr>
      <vt:lpstr>Boolean Operations: Truth Tables (Multiplexer)</vt:lpstr>
      <vt:lpstr>Boolean Operations: Half and Full Adders</vt:lpstr>
      <vt:lpstr>Boolean Operations: Half and Full Adders</vt:lpstr>
      <vt:lpstr>Boolean Operations: Half and Full Adders</vt:lpstr>
      <vt:lpstr>Boolean Operations: Half and Full Adders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Rafid Shaon</cp:lastModifiedBy>
  <cp:revision>48</cp:revision>
  <dcterms:created xsi:type="dcterms:W3CDTF">2020-12-18T04:27:11Z</dcterms:created>
  <dcterms:modified xsi:type="dcterms:W3CDTF">2022-01-18T17:06:35Z</dcterms:modified>
</cp:coreProperties>
</file>